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84" r:id="rId2"/>
    <p:sldId id="267" r:id="rId3"/>
    <p:sldId id="260" r:id="rId4"/>
    <p:sldId id="285" r:id="rId5"/>
    <p:sldId id="291" r:id="rId6"/>
    <p:sldId id="298" r:id="rId7"/>
    <p:sldId id="299" r:id="rId8"/>
    <p:sldId id="301" r:id="rId9"/>
    <p:sldId id="300" r:id="rId10"/>
    <p:sldId id="302" r:id="rId11"/>
    <p:sldId id="303" r:id="rId12"/>
    <p:sldId id="321" r:id="rId13"/>
    <p:sldId id="306" r:id="rId14"/>
    <p:sldId id="286" r:id="rId15"/>
    <p:sldId id="309" r:id="rId16"/>
    <p:sldId id="308" r:id="rId17"/>
    <p:sldId id="312" r:id="rId18"/>
    <p:sldId id="314" r:id="rId19"/>
    <p:sldId id="313" r:id="rId20"/>
    <p:sldId id="315" r:id="rId21"/>
    <p:sldId id="341" r:id="rId22"/>
    <p:sldId id="344" r:id="rId23"/>
    <p:sldId id="326" r:id="rId24"/>
    <p:sldId id="342" r:id="rId25"/>
    <p:sldId id="287" r:id="rId26"/>
    <p:sldId id="338" r:id="rId27"/>
    <p:sldId id="328" r:id="rId28"/>
    <p:sldId id="329" r:id="rId29"/>
    <p:sldId id="330" r:id="rId30"/>
    <p:sldId id="331" r:id="rId31"/>
    <p:sldId id="317" r:id="rId32"/>
    <p:sldId id="318" r:id="rId33"/>
    <p:sldId id="319" r:id="rId34"/>
    <p:sldId id="320" r:id="rId35"/>
    <p:sldId id="288" r:id="rId36"/>
    <p:sldId id="343"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303FD39-B112-4DD8-AAB6-8A1CB3493332}">
          <p14:sldIdLst>
            <p14:sldId id="284"/>
          </p14:sldIdLst>
        </p14:section>
        <p14:section name="background" id="{AC02DAB1-0A67-4F94-8076-C1B31E9DF36F}">
          <p14:sldIdLst>
            <p14:sldId id="267"/>
            <p14:sldId id="260"/>
            <p14:sldId id="285"/>
            <p14:sldId id="291"/>
            <p14:sldId id="298"/>
            <p14:sldId id="299"/>
            <p14:sldId id="301"/>
            <p14:sldId id="300"/>
            <p14:sldId id="302"/>
            <p14:sldId id="303"/>
          </p14:sldIdLst>
        </p14:section>
        <p14:section name="problem analysis" id="{C86938DF-9D1E-42CA-8C08-E5CECBB1EA6E}">
          <p14:sldIdLst>
            <p14:sldId id="321"/>
            <p14:sldId id="306"/>
          </p14:sldIdLst>
        </p14:section>
        <p14:section name="method" id="{FDD8A297-31AD-4394-9A08-CAA318C33E4E}">
          <p14:sldIdLst>
            <p14:sldId id="286"/>
            <p14:sldId id="309"/>
            <p14:sldId id="308"/>
            <p14:sldId id="312"/>
            <p14:sldId id="314"/>
            <p14:sldId id="313"/>
            <p14:sldId id="315"/>
            <p14:sldId id="341"/>
            <p14:sldId id="344"/>
            <p14:sldId id="326"/>
            <p14:sldId id="342"/>
          </p14:sldIdLst>
        </p14:section>
        <p14:section name="result" id="{D65FC932-909B-48B5-A929-E22D5DC78774}">
          <p14:sldIdLst>
            <p14:sldId id="287"/>
            <p14:sldId id="338"/>
            <p14:sldId id="328"/>
            <p14:sldId id="329"/>
            <p14:sldId id="330"/>
            <p14:sldId id="331"/>
            <p14:sldId id="317"/>
            <p14:sldId id="318"/>
            <p14:sldId id="319"/>
            <p14:sldId id="320"/>
          </p14:sldIdLst>
        </p14:section>
        <p14:section name="conclusion" id="{20496D34-0B19-409F-874B-1E72EC30985C}">
          <p14:sldIdLst>
            <p14:sldId id="288"/>
            <p14:sldId id="343"/>
            <p14:sldId id="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E6C"/>
    <a:srgbClr val="1B1464"/>
    <a:srgbClr val="E2DEFF"/>
    <a:srgbClr val="CDC8F4"/>
    <a:srgbClr val="C00000"/>
    <a:srgbClr val="8FAADC"/>
    <a:srgbClr val="DF7F7F"/>
    <a:srgbClr val="FEDD7D"/>
    <a:srgbClr val="FFFFFF"/>
    <a:srgbClr val="D1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66537" autoAdjust="0"/>
  </p:normalViewPr>
  <p:slideViewPr>
    <p:cSldViewPr snapToGrid="0">
      <p:cViewPr varScale="1">
        <p:scale>
          <a:sx n="83" d="100"/>
          <a:sy n="83" d="100"/>
        </p:scale>
        <p:origin x="230" y="67"/>
      </p:cViewPr>
      <p:guideLst/>
    </p:cSldViewPr>
  </p:slideViewPr>
  <p:outlineViewPr>
    <p:cViewPr>
      <p:scale>
        <a:sx n="33" d="100"/>
        <a:sy n="33" d="100"/>
      </p:scale>
      <p:origin x="0" y="-82"/>
    </p:cViewPr>
  </p:outlineViewPr>
  <p:notesTextViewPr>
    <p:cViewPr>
      <p:scale>
        <a:sx n="3" d="2"/>
        <a:sy n="3" d="2"/>
      </p:scale>
      <p:origin x="0" y="0"/>
    </p:cViewPr>
  </p:notesTextViewPr>
  <p:sorterViewPr>
    <p:cViewPr>
      <p:scale>
        <a:sx n="100" d="100"/>
        <a:sy n="100" d="100"/>
      </p:scale>
      <p:origin x="0" y="-902"/>
    </p:cViewPr>
  </p:sorterViewPr>
  <p:notesViewPr>
    <p:cSldViewPr snapToGrid="0">
      <p:cViewPr varScale="1">
        <p:scale>
          <a:sx n="63" d="100"/>
          <a:sy n="63" d="100"/>
        </p:scale>
        <p:origin x="32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411297B6-C5D4-4B7F-B43D-538C40DE31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바닥글 개체 틀 3">
            <a:extLst>
              <a:ext uri="{FF2B5EF4-FFF2-40B4-BE49-F238E27FC236}">
                <a16:creationId xmlns:a16="http://schemas.microsoft.com/office/drawing/2014/main" id="{2971D8CC-1298-4C98-9AB3-B6375B0A59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슬라이드 번호 개체 틀 4">
            <a:extLst>
              <a:ext uri="{FF2B5EF4-FFF2-40B4-BE49-F238E27FC236}">
                <a16:creationId xmlns:a16="http://schemas.microsoft.com/office/drawing/2014/main" id="{149AA525-0346-49FE-A9BE-84EFADC5B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5D1E72-F104-484F-970B-6636A3928164}" type="slidenum">
              <a:rPr lang="en-US" smtClean="0"/>
              <a:t>‹#›</a:t>
            </a:fld>
            <a:endParaRPr lang="en-US"/>
          </a:p>
        </p:txBody>
      </p:sp>
      <p:sp>
        <p:nvSpPr>
          <p:cNvPr id="6" name="날짜 개체 틀 5">
            <a:extLst>
              <a:ext uri="{FF2B5EF4-FFF2-40B4-BE49-F238E27FC236}">
                <a16:creationId xmlns:a16="http://schemas.microsoft.com/office/drawing/2014/main" id="{7F5DE655-33F5-4E88-AF75-ABA39342E6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7AC772-41C8-462C-BD33-B1C76445812B}" type="datetimeFigureOut">
              <a:rPr lang="en-US" smtClean="0"/>
              <a:t>11/23/2023</a:t>
            </a:fld>
            <a:endParaRPr lang="en-US"/>
          </a:p>
        </p:txBody>
      </p:sp>
    </p:spTree>
    <p:extLst>
      <p:ext uri="{BB962C8B-B14F-4D97-AF65-F5344CB8AC3E}">
        <p14:creationId xmlns:p14="http://schemas.microsoft.com/office/powerpoint/2010/main" val="1954303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2EED9-91D7-4DAA-8C57-CBBFCB8B7C93}" type="datetimeFigureOut">
              <a:rPr lang="en-US" smtClean="0"/>
              <a:t>11/14/2023</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0D920-9B20-4064-BB73-8B65001F8D79}" type="slidenum">
              <a:rPr lang="en-US" smtClean="0"/>
              <a:t>‹#›</a:t>
            </a:fld>
            <a:endParaRPr lang="en-US"/>
          </a:p>
        </p:txBody>
      </p:sp>
    </p:spTree>
    <p:extLst>
      <p:ext uri="{BB962C8B-B14F-4D97-AF65-F5344CB8AC3E}">
        <p14:creationId xmlns:p14="http://schemas.microsoft.com/office/powerpoint/2010/main" val="59898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a:t>
            </a:r>
            <a:br>
              <a:rPr lang="en-US" altLang="zh-CN" dirty="0"/>
            </a:br>
            <a:r>
              <a:rPr lang="en-US" altLang="zh-CN" dirty="0"/>
              <a:t> I’m Xiaofeng Xu from Shandong University, China, and I’m presenting our work on ”Efficient caustics rendering via spatial and temporal path reuse”.</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a:t>
            </a:fld>
            <a:endParaRPr lang="en-US"/>
          </a:p>
        </p:txBody>
      </p:sp>
    </p:spTree>
    <p:extLst>
      <p:ext uri="{BB962C8B-B14F-4D97-AF65-F5344CB8AC3E}">
        <p14:creationId xmlns:p14="http://schemas.microsoft.com/office/powerpoint/2010/main" val="56304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I’ll introduce the biased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[click]Firstly, do </a:t>
            </a:r>
            <a:r>
              <a:rPr lang="en-US" altLang="zh-CN" b="0" i="1" dirty="0"/>
              <a:t>M </a:t>
            </a:r>
            <a:r>
              <a:rPr lang="en-US" altLang="zh-CN" b="0" i="0" dirty="0"/>
              <a:t>Bernoulli trials, each of them involves a manifold walk step. </a:t>
            </a:r>
          </a:p>
          <a:p>
            <a:pPr algn="l"/>
            <a:r>
              <a:rPr lang="en-US" altLang="zh-CN" b="0" i="0" dirty="0"/>
              <a:t>[click]Then run a clustering step which returns a set of unique solutions. [click]T</a:t>
            </a:r>
            <a:r>
              <a:rPr lang="en-US" altLang="zh-CN" dirty="0"/>
              <a:t>he probabilities of finding each one can be approximated with the relative number of occurrences for each solution. </a:t>
            </a:r>
            <a:endParaRPr lang="en-US" altLang="zh-CN"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t>The biased estimator for the total throughput then becomes this form[click]</a:t>
            </a:r>
          </a:p>
        </p:txBody>
      </p:sp>
      <p:sp>
        <p:nvSpPr>
          <p:cNvPr id="4" name="灯片编号占位符 3"/>
          <p:cNvSpPr>
            <a:spLocks noGrp="1"/>
          </p:cNvSpPr>
          <p:nvPr>
            <p:ph type="sldNum" sz="quarter" idx="5"/>
          </p:nvPr>
        </p:nvSpPr>
        <p:spPr/>
        <p:txBody>
          <a:bodyPr/>
          <a:lstStyle/>
          <a:p>
            <a:fld id="{11A0D920-9B20-4064-BB73-8B65001F8D79}" type="slidenum">
              <a:rPr lang="en-US" smtClean="0"/>
              <a:t>10</a:t>
            </a:fld>
            <a:endParaRPr lang="en-US"/>
          </a:p>
        </p:txBody>
      </p:sp>
    </p:spTree>
    <p:extLst>
      <p:ext uri="{BB962C8B-B14F-4D97-AF65-F5344CB8AC3E}">
        <p14:creationId xmlns:p14="http://schemas.microsoft.com/office/powerpoint/2010/main" val="169521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Compared to a path tracer, biased SMS gives us a much more converged result in equal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[click]However, compared to the reference, biased SMS results in energy loss visible as darkening in the caustic regions. [click]In addition, path tracing can generate thousands of samples, while SMS only produces a few. </a:t>
            </a:r>
            <a:r>
              <a:rPr lang="en-US" altLang="zh-CN" b="0" i="0" dirty="0">
                <a:solidFill>
                  <a:srgbClr val="374151"/>
                </a:solidFill>
                <a:effectLst/>
                <a:latin typeface="Söhne"/>
              </a:rPr>
              <a:t>This implies that each SMS path costs nearly 1000 times more than a conventional path. [Click] So, it's important to note that the SMS method is still time-consuming.</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11</a:t>
            </a:fld>
            <a:endParaRPr lang="en-US"/>
          </a:p>
        </p:txBody>
      </p:sp>
    </p:spTree>
    <p:extLst>
      <p:ext uri="{BB962C8B-B14F-4D97-AF65-F5344CB8AC3E}">
        <p14:creationId xmlns:p14="http://schemas.microsoft.com/office/powerpoint/2010/main" val="326574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Facing those problems, we have the following analysis. [click]Let's look at the different regions of the image that containing strong, weak and no caustic. And we visualize the number of specular paths in these regions. [click]The number of paths varies with the intensity of the caustic. [click]For example, there is no specular path in this region, but the SMS method also performs time-consuming manifold walk. [click]And in summary, the SMS method only helps with caustics but is applied uniformly across the entire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12</a:t>
            </a:fld>
            <a:endParaRPr lang="en-US"/>
          </a:p>
        </p:txBody>
      </p:sp>
    </p:spTree>
    <p:extLst>
      <p:ext uri="{BB962C8B-B14F-4D97-AF65-F5344CB8AC3E}">
        <p14:creationId xmlns:p14="http://schemas.microsoft.com/office/powerpoint/2010/main" val="1921795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look at this example again,</a:t>
            </a:r>
          </a:p>
          <a:p>
            <a:r>
              <a:rPr lang="en-US" altLang="zh-CN" dirty="0"/>
              <a:t>The image on the right shows that starting points in the same basin converge to the same solution. [click]And there is a visualization of the number of Newton iterations required for different initial points. The conclusion is very intuitive. [click]The closer the initial point is to the solution, the fewer iterations are required.</a:t>
            </a:r>
          </a:p>
          <a:p>
            <a:endParaRPr lang="en-US" altLang="zh-CN" dirty="0"/>
          </a:p>
          <a:p>
            <a:endParaRPr lang="en-US" altLang="zh-CN"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13</a:t>
            </a:fld>
            <a:endParaRPr lang="en-US"/>
          </a:p>
        </p:txBody>
      </p:sp>
    </p:spTree>
    <p:extLst>
      <p:ext uri="{BB962C8B-B14F-4D97-AF65-F5344CB8AC3E}">
        <p14:creationId xmlns:p14="http://schemas.microsoft.com/office/powerpoint/2010/main" val="245619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let’s take a look at our method.</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14</a:t>
            </a:fld>
            <a:endParaRPr lang="en-US"/>
          </a:p>
        </p:txBody>
      </p:sp>
    </p:spTree>
    <p:extLst>
      <p:ext uri="{BB962C8B-B14F-4D97-AF65-F5344CB8AC3E}">
        <p14:creationId xmlns:p14="http://schemas.microsoft.com/office/powerpoint/2010/main" val="388627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goal is to make the SMS method more efficient for caustics rendering!</a:t>
            </a:r>
          </a:p>
          <a:p>
            <a:r>
              <a:rPr lang="en-US" altLang="zh-CN" dirty="0"/>
              <a:t>[click]On one hand, we want it to be adaptive, we need to determine when to use SMS method and set the number of Bernoulli </a:t>
            </a:r>
            <a:r>
              <a:rPr lang="en-US" altLang="zh-CN" sz="1200" dirty="0">
                <a:solidFill>
                  <a:srgbClr val="1B1464"/>
                </a:solidFill>
                <a:latin typeface="Arial" panose="020B0604020202020204" pitchFamily="34" charset="0"/>
                <a:cs typeface="Arial" panose="020B0604020202020204" pitchFamily="34" charset="0"/>
              </a:rPr>
              <a:t>trials </a:t>
            </a:r>
            <a:r>
              <a:rPr lang="en-US" altLang="zh-CN" sz="1200" i="1" dirty="0">
                <a:solidFill>
                  <a:srgbClr val="1B1464"/>
                </a:solidFill>
                <a:latin typeface="Arial" panose="020B0604020202020204" pitchFamily="34" charset="0"/>
                <a:cs typeface="Arial" panose="020B0604020202020204" pitchFamily="34" charset="0"/>
              </a:rPr>
              <a:t>M </a:t>
            </a:r>
            <a:r>
              <a:rPr lang="en-US" altLang="zh-CN" sz="1200" dirty="0">
                <a:solidFill>
                  <a:srgbClr val="1B1464"/>
                </a:solidFill>
                <a:latin typeface="Arial" panose="020B0604020202020204" pitchFamily="34" charset="0"/>
                <a:cs typeface="Arial" panose="020B0604020202020204" pitchFamily="34" charset="0"/>
              </a:rPr>
              <a:t>adaptively.</a:t>
            </a:r>
            <a:r>
              <a:rPr lang="en-US" altLang="zh-CN" dirty="0"/>
              <a:t> </a:t>
            </a:r>
          </a:p>
          <a:p>
            <a:r>
              <a:rPr lang="en-US" altLang="zh-CN" dirty="0"/>
              <a:t>[click]On the other hand, we want it to be faster, we need to set up the seed points as close as possible to the different final solutions.</a:t>
            </a:r>
          </a:p>
        </p:txBody>
      </p:sp>
      <p:sp>
        <p:nvSpPr>
          <p:cNvPr id="4" name="灯片编号占位符 3"/>
          <p:cNvSpPr>
            <a:spLocks noGrp="1"/>
          </p:cNvSpPr>
          <p:nvPr>
            <p:ph type="sldNum" sz="quarter" idx="5"/>
          </p:nvPr>
        </p:nvSpPr>
        <p:spPr/>
        <p:txBody>
          <a:bodyPr/>
          <a:lstStyle/>
          <a:p>
            <a:fld id="{11A0D920-9B20-4064-BB73-8B65001F8D79}" type="slidenum">
              <a:rPr lang="en-US" smtClean="0"/>
              <a:t>15</a:t>
            </a:fld>
            <a:endParaRPr lang="en-US"/>
          </a:p>
        </p:txBody>
      </p:sp>
    </p:spTree>
    <p:extLst>
      <p:ext uri="{BB962C8B-B14F-4D97-AF65-F5344CB8AC3E}">
        <p14:creationId xmlns:p14="http://schemas.microsoft.com/office/powerpoint/2010/main" val="275488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look at our observation.</a:t>
            </a:r>
            <a:br>
              <a:rPr lang="en-US" altLang="zh-CN" dirty="0"/>
            </a:br>
            <a:r>
              <a:rPr lang="en-US" altLang="zh-CN" dirty="0"/>
              <a:t>[click]For two shading points in the Ring scene, the specular paths tend to be similar, [click]and the shapes of their convergence basins in the primary sample space are similar too, and their solutions are close.</a:t>
            </a:r>
          </a:p>
          <a:p>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16</a:t>
            </a:fld>
            <a:endParaRPr lang="en-US"/>
          </a:p>
        </p:txBody>
      </p:sp>
    </p:spTree>
    <p:extLst>
      <p:ext uri="{BB962C8B-B14F-4D97-AF65-F5344CB8AC3E}">
        <p14:creationId xmlns:p14="http://schemas.microsoft.com/office/powerpoint/2010/main" val="4255500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similarity holds even when the specular geometry includes a normal map.</a:t>
            </a:r>
          </a:p>
          <a:p>
            <a:r>
              <a:rPr lang="en-US" altLang="zh-CN" dirty="0"/>
              <a:t>[click]Our key observation is that neighboring shading points tend to have similar solutions.</a:t>
            </a:r>
          </a:p>
          <a:p>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17</a:t>
            </a:fld>
            <a:endParaRPr lang="en-US"/>
          </a:p>
        </p:txBody>
      </p:sp>
    </p:spTree>
    <p:extLst>
      <p:ext uri="{BB962C8B-B14F-4D97-AF65-F5344CB8AC3E}">
        <p14:creationId xmlns:p14="http://schemas.microsoft.com/office/powerpoint/2010/main" val="2049752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Building on this observation, [click]we propose to reuse admissible specular paths as the initial guess for manifold walk </a:t>
            </a:r>
            <a:r>
              <a:rPr lang="en-US" altLang="zh-CN" b="1" dirty="0"/>
              <a:t>in spatial domain</a:t>
            </a:r>
            <a:r>
              <a:rPr lang="en-US" altLang="zh-CN" dirty="0"/>
              <a:t>.</a:t>
            </a:r>
          </a:p>
          <a:p>
            <a:r>
              <a:rPr lang="en-US" altLang="zh-CN" dirty="0"/>
              <a:t>[click]Then, in regions without caustics where no solution exists, we utilize the spatial information to decide not to perform manifold walk.</a:t>
            </a:r>
          </a:p>
          <a:p>
            <a:r>
              <a:rPr lang="en-US" altLang="zh-CN" dirty="0"/>
              <a:t>And we extend this reuse strategy from spatial to </a:t>
            </a:r>
            <a:r>
              <a:rPr lang="en-US" altLang="zh-CN" b="1" dirty="0"/>
              <a:t>temporal domain</a:t>
            </a:r>
            <a:r>
              <a:rPr lang="en-US" altLang="zh-CN" dirty="0"/>
              <a:t>.</a:t>
            </a:r>
          </a:p>
        </p:txBody>
      </p:sp>
      <p:sp>
        <p:nvSpPr>
          <p:cNvPr id="4" name="灯片编号占位符 3"/>
          <p:cNvSpPr>
            <a:spLocks noGrp="1"/>
          </p:cNvSpPr>
          <p:nvPr>
            <p:ph type="sldNum" sz="quarter" idx="5"/>
          </p:nvPr>
        </p:nvSpPr>
        <p:spPr/>
        <p:txBody>
          <a:bodyPr/>
          <a:lstStyle/>
          <a:p>
            <a:fld id="{11A0D920-9B20-4064-BB73-8B65001F8D79}" type="slidenum">
              <a:rPr lang="en-US" smtClean="0"/>
              <a:t>18</a:t>
            </a:fld>
            <a:endParaRPr lang="en-US"/>
          </a:p>
        </p:txBody>
      </p:sp>
    </p:spTree>
    <p:extLst>
      <p:ext uri="{BB962C8B-B14F-4D97-AF65-F5344CB8AC3E}">
        <p14:creationId xmlns:p14="http://schemas.microsoft.com/office/powerpoint/2010/main" val="1212168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Here's the comparison between our method and the SMS method.</a:t>
            </a:r>
          </a:p>
          <a:p>
            <a:r>
              <a:rPr lang="en-US" altLang="zh-CN" dirty="0"/>
              <a:t>The SMS method chooses the seed points by sampling uniformly over the specular geometry, </a:t>
            </a:r>
          </a:p>
          <a:p>
            <a:r>
              <a:rPr lang="en-US" altLang="zh-CN" dirty="0"/>
              <a:t>[click]while our method starts from the recorded samples. </a:t>
            </a:r>
          </a:p>
          <a:p>
            <a:r>
              <a:rPr lang="en-US" altLang="zh-CN" dirty="0"/>
              <a:t>These recorded samples are obtained through spatial and temporal reuse.</a:t>
            </a:r>
          </a:p>
          <a:p>
            <a:r>
              <a:rPr lang="en-US" altLang="zh-CN" dirty="0"/>
              <a:t>Compared with the SMS method, [click]our method leads to a higher manifold walk success rate and fewer Newton iterations.</a:t>
            </a:r>
          </a:p>
        </p:txBody>
      </p:sp>
      <p:sp>
        <p:nvSpPr>
          <p:cNvPr id="4" name="灯片编号占位符 3"/>
          <p:cNvSpPr>
            <a:spLocks noGrp="1"/>
          </p:cNvSpPr>
          <p:nvPr>
            <p:ph type="sldNum" sz="quarter" idx="5"/>
          </p:nvPr>
        </p:nvSpPr>
        <p:spPr/>
        <p:txBody>
          <a:bodyPr/>
          <a:lstStyle/>
          <a:p>
            <a:fld id="{11A0D920-9B20-4064-BB73-8B65001F8D79}" type="slidenum">
              <a:rPr lang="en-US" smtClean="0"/>
              <a:t>19</a:t>
            </a:fld>
            <a:endParaRPr lang="en-US"/>
          </a:p>
        </p:txBody>
      </p:sp>
    </p:spTree>
    <p:extLst>
      <p:ext uri="{BB962C8B-B14F-4D97-AF65-F5344CB8AC3E}">
        <p14:creationId xmlns:p14="http://schemas.microsoft.com/office/powerpoint/2010/main" val="380839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I’ll give a little bit of background.</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a:t>
            </a:fld>
            <a:endParaRPr lang="en-US"/>
          </a:p>
        </p:txBody>
      </p:sp>
    </p:spTree>
    <p:extLst>
      <p:ext uri="{BB962C8B-B14F-4D97-AF65-F5344CB8AC3E}">
        <p14:creationId xmlns:p14="http://schemas.microsoft.com/office/powerpoint/2010/main" val="2426430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1B1464"/>
                </a:solidFill>
                <a:latin typeface="Arial" panose="020B0604020202020204" pitchFamily="34" charset="0"/>
                <a:cs typeface="Arial" panose="020B0604020202020204" pitchFamily="34" charset="0"/>
              </a:rPr>
              <a:t>Our method includes two phases. [click]In the first phase, we generate admissible specular paths with a lower sample rate using the biased SMS method.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1B1464"/>
                </a:solidFill>
                <a:latin typeface="Arial" panose="020B0604020202020204" pitchFamily="34" charset="0"/>
                <a:cs typeface="Arial" panose="020B0604020202020204" pitchFamily="34" charset="0"/>
              </a:rPr>
              <a:t>[click]In the second phase, we reuse those specular path samples and share them in the spatial domain. [click] We also reuse the specular path samples from the previous frame in the temporal domain.</a:t>
            </a:r>
          </a:p>
        </p:txBody>
      </p:sp>
      <p:sp>
        <p:nvSpPr>
          <p:cNvPr id="4" name="灯片编号占位符 3"/>
          <p:cNvSpPr>
            <a:spLocks noGrp="1"/>
          </p:cNvSpPr>
          <p:nvPr>
            <p:ph type="sldNum" sz="quarter" idx="5"/>
          </p:nvPr>
        </p:nvSpPr>
        <p:spPr/>
        <p:txBody>
          <a:bodyPr/>
          <a:lstStyle/>
          <a:p>
            <a:fld id="{11A0D920-9B20-4064-BB73-8B65001F8D79}" type="slidenum">
              <a:rPr lang="en-US" smtClean="0"/>
              <a:t>20</a:t>
            </a:fld>
            <a:endParaRPr lang="en-US"/>
          </a:p>
        </p:txBody>
      </p:sp>
    </p:spTree>
    <p:extLst>
      <p:ext uri="{BB962C8B-B14F-4D97-AF65-F5344CB8AC3E}">
        <p14:creationId xmlns:p14="http://schemas.microsoft.com/office/powerpoint/2010/main" val="1772471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rgbClr val="1B1464"/>
                </a:solidFill>
                <a:latin typeface="Arial" panose="020B0604020202020204" pitchFamily="34" charset="0"/>
                <a:cs typeface="Arial" panose="020B0604020202020204" pitchFamily="34" charset="0"/>
                <a:sym typeface="Wingdings 2" panose="05020102010507070707" pitchFamily="18" charset="2"/>
              </a:rPr>
              <a:t>In the first phase, for every pixel, we run Biased SMS method  with a limited number of Bernoulli trials and a few SPP</a:t>
            </a:r>
            <a:r>
              <a:rPr lang="en-US" altLang="zh-CN" sz="1200" dirty="0">
                <a:solidFill>
                  <a:schemeClr val="tx1"/>
                </a:solidFill>
                <a:latin typeface="+mn-lt"/>
                <a:cs typeface="+mn-cs"/>
                <a:sym typeface="Wingdings 2" panose="05020102010507070707" pitchFamily="18" charset="2"/>
              </a:rPr>
              <a:t>.</a:t>
            </a:r>
            <a:endParaRPr lang="en-US" altLang="zh-CN" sz="1200" dirty="0">
              <a:solidFill>
                <a:srgbClr val="1B1464"/>
              </a:solidFill>
              <a:latin typeface="Arial" panose="020B0604020202020204" pitchFamily="34" charset="0"/>
              <a:cs typeface="Arial" panose="020B0604020202020204" pitchFamily="34" charset="0"/>
              <a:sym typeface="Wingdings 2" panose="05020102010507070707" pitchFamily="18" charset="2"/>
            </a:endParaRPr>
          </a:p>
          <a:p>
            <a:r>
              <a:rPr lang="en-US" altLang="zh-CN" dirty="0"/>
              <a:t>[click]We generate specular path samples for each pixel.</a:t>
            </a:r>
          </a:p>
        </p:txBody>
      </p:sp>
      <p:sp>
        <p:nvSpPr>
          <p:cNvPr id="4" name="灯片编号占位符 3"/>
          <p:cNvSpPr>
            <a:spLocks noGrp="1"/>
          </p:cNvSpPr>
          <p:nvPr>
            <p:ph type="sldNum" sz="quarter" idx="5"/>
          </p:nvPr>
        </p:nvSpPr>
        <p:spPr/>
        <p:txBody>
          <a:bodyPr/>
          <a:lstStyle/>
          <a:p>
            <a:fld id="{11A0D920-9B20-4064-BB73-8B65001F8D79}" type="slidenum">
              <a:rPr lang="en-US" smtClean="0"/>
              <a:t>21</a:t>
            </a:fld>
            <a:endParaRPr lang="en-US"/>
          </a:p>
        </p:txBody>
      </p:sp>
    </p:spTree>
    <p:extLst>
      <p:ext uri="{BB962C8B-B14F-4D97-AF65-F5344CB8AC3E}">
        <p14:creationId xmlns:p14="http://schemas.microsoft.com/office/powerpoint/2010/main" val="4172537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1B1464"/>
                </a:solidFill>
                <a:latin typeface="Arial" panose="020B0604020202020204" pitchFamily="34" charset="0"/>
                <a:cs typeface="Arial" panose="020B0604020202020204" pitchFamily="34" charset="0"/>
                <a:sym typeface="Wingdings 2" panose="05020102010507070707" pitchFamily="18" charset="2"/>
              </a:rPr>
              <a:t>After that, we obtain all specular light path samples’ information, including the number of specular paths and their corresponding points on the specular geometry.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Note that this step is quite efficient since the specular path samples are generated with much less budget than the rendering.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22</a:t>
            </a:fld>
            <a:endParaRPr lang="en-US"/>
          </a:p>
        </p:txBody>
      </p:sp>
    </p:spTree>
    <p:extLst>
      <p:ext uri="{BB962C8B-B14F-4D97-AF65-F5344CB8AC3E}">
        <p14:creationId xmlns:p14="http://schemas.microsoft.com/office/powerpoint/2010/main" val="1554211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second phase, we share those information with adjacent pixels.[click]Pixels in the same reuse range share the specular path sample information of each other, and those shared paths are de-duplicated based on their respective pixel’s shading point.</a:t>
            </a:r>
          </a:p>
        </p:txBody>
      </p:sp>
      <p:sp>
        <p:nvSpPr>
          <p:cNvPr id="4" name="灯片编号占位符 3"/>
          <p:cNvSpPr>
            <a:spLocks noGrp="1"/>
          </p:cNvSpPr>
          <p:nvPr>
            <p:ph type="sldNum" sz="quarter" idx="5"/>
          </p:nvPr>
        </p:nvSpPr>
        <p:spPr/>
        <p:txBody>
          <a:bodyPr/>
          <a:lstStyle/>
          <a:p>
            <a:fld id="{11A0D920-9B20-4064-BB73-8B65001F8D79}" type="slidenum">
              <a:rPr lang="en-US" smtClean="0"/>
              <a:t>23</a:t>
            </a:fld>
            <a:endParaRPr lang="en-US"/>
          </a:p>
        </p:txBody>
      </p:sp>
    </p:spTree>
    <p:extLst>
      <p:ext uri="{BB962C8B-B14F-4D97-AF65-F5344CB8AC3E}">
        <p14:creationId xmlns:p14="http://schemas.microsoft.com/office/powerpoint/2010/main" val="1217463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reuse process extends to the temporal domain for scenes with dynamic lighting or deformation of specular geometry. We leverage information from the previous frame by merging the recorded specular path samples pixel by pixel. </a:t>
            </a:r>
          </a:p>
        </p:txBody>
      </p:sp>
      <p:sp>
        <p:nvSpPr>
          <p:cNvPr id="4" name="灯片编号占位符 3"/>
          <p:cNvSpPr>
            <a:spLocks noGrp="1"/>
          </p:cNvSpPr>
          <p:nvPr>
            <p:ph type="sldNum" sz="quarter" idx="5"/>
          </p:nvPr>
        </p:nvSpPr>
        <p:spPr/>
        <p:txBody>
          <a:bodyPr/>
          <a:lstStyle/>
          <a:p>
            <a:fld id="{11A0D920-9B20-4064-BB73-8B65001F8D79}" type="slidenum">
              <a:rPr lang="en-US" smtClean="0"/>
              <a:t>24</a:t>
            </a:fld>
            <a:endParaRPr lang="en-US"/>
          </a:p>
        </p:txBody>
      </p:sp>
    </p:spTree>
    <p:extLst>
      <p:ext uri="{BB962C8B-B14F-4D97-AF65-F5344CB8AC3E}">
        <p14:creationId xmlns:p14="http://schemas.microsoft.com/office/powerpoint/2010/main" val="544536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let’s take a look at our results</a:t>
            </a:r>
          </a:p>
          <a:p>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25</a:t>
            </a:fld>
            <a:endParaRPr lang="en-US"/>
          </a:p>
        </p:txBody>
      </p:sp>
    </p:spTree>
    <p:extLst>
      <p:ext uri="{BB962C8B-B14F-4D97-AF65-F5344CB8AC3E}">
        <p14:creationId xmlns:p14="http://schemas.microsoft.com/office/powerpoint/2010/main" val="4151165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table shows the average number of Newton iterations for all test scenes.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SMS method employs a two-stage sampling method for the first threes scenes with normal map, while only the second stage is used for the slab scene without normal map. And our method only utilizes the second manifold walk during the reuse phase.</a:t>
            </a:r>
            <a:br>
              <a:rPr lang="en-US" altLang="zh-CN" dirty="0"/>
            </a:br>
            <a:r>
              <a:rPr lang="en-US" altLang="zh-CN" dirty="0"/>
              <a:t>[click]Obviously, our method significantly reduces the number of iterations.</a:t>
            </a:r>
          </a:p>
        </p:txBody>
      </p:sp>
      <p:sp>
        <p:nvSpPr>
          <p:cNvPr id="4" name="灯片编号占位符 3"/>
          <p:cNvSpPr>
            <a:spLocks noGrp="1"/>
          </p:cNvSpPr>
          <p:nvPr>
            <p:ph type="sldNum" sz="quarter" idx="5"/>
          </p:nvPr>
        </p:nvSpPr>
        <p:spPr/>
        <p:txBody>
          <a:bodyPr/>
          <a:lstStyle/>
          <a:p>
            <a:fld id="{11A0D920-9B20-4064-BB73-8B65001F8D79}" type="slidenum">
              <a:rPr lang="en-US" smtClean="0"/>
              <a:t>26</a:t>
            </a:fld>
            <a:endParaRPr lang="en-US"/>
          </a:p>
        </p:txBody>
      </p:sp>
    </p:spTree>
    <p:extLst>
      <p:ext uri="{BB962C8B-B14F-4D97-AF65-F5344CB8AC3E}">
        <p14:creationId xmlns:p14="http://schemas.microsoft.com/office/powerpoint/2010/main" val="2652492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an equal time comparison of the refractive sphere scene.</a:t>
            </a:r>
          </a:p>
          <a:p>
            <a:r>
              <a:rPr lang="en-US" altLang="zh-CN" dirty="0"/>
              <a:t>Previous work “specular manifold sampling”, of course improves a lot than a standard path tracing, but there is still some energy loss compared to the reference image.</a:t>
            </a:r>
          </a:p>
          <a:p>
            <a:r>
              <a:rPr lang="en-US" altLang="zh-CN" dirty="0"/>
              <a:t>[click]Our method can achieve more SPP, and efficiently recover the lost energy, produce caustic brightness similar to the reference image.</a:t>
            </a:r>
          </a:p>
        </p:txBody>
      </p:sp>
      <p:sp>
        <p:nvSpPr>
          <p:cNvPr id="4" name="灯片编号占位符 3"/>
          <p:cNvSpPr>
            <a:spLocks noGrp="1"/>
          </p:cNvSpPr>
          <p:nvPr>
            <p:ph type="sldNum" sz="quarter" idx="5"/>
          </p:nvPr>
        </p:nvSpPr>
        <p:spPr/>
        <p:txBody>
          <a:bodyPr/>
          <a:lstStyle/>
          <a:p>
            <a:fld id="{11A0D920-9B20-4064-BB73-8B65001F8D79}" type="slidenum">
              <a:rPr lang="en-US" smtClean="0"/>
              <a:t>27</a:t>
            </a:fld>
            <a:endParaRPr lang="en-US"/>
          </a:p>
        </p:txBody>
      </p:sp>
    </p:spTree>
    <p:extLst>
      <p:ext uri="{BB962C8B-B14F-4D97-AF65-F5344CB8AC3E}">
        <p14:creationId xmlns:p14="http://schemas.microsoft.com/office/powerpoint/2010/main" val="3927747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Here's a video comparison of the results.</a:t>
            </a:r>
          </a:p>
        </p:txBody>
      </p:sp>
      <p:sp>
        <p:nvSpPr>
          <p:cNvPr id="4" name="灯片编号占位符 3"/>
          <p:cNvSpPr>
            <a:spLocks noGrp="1"/>
          </p:cNvSpPr>
          <p:nvPr>
            <p:ph type="sldNum" sz="quarter" idx="5"/>
          </p:nvPr>
        </p:nvSpPr>
        <p:spPr/>
        <p:txBody>
          <a:bodyPr/>
          <a:lstStyle/>
          <a:p>
            <a:fld id="{11A0D920-9B20-4064-BB73-8B65001F8D79}" type="slidenum">
              <a:rPr lang="en-US" smtClean="0"/>
              <a:t>28</a:t>
            </a:fld>
            <a:endParaRPr lang="en-US"/>
          </a:p>
        </p:txBody>
      </p:sp>
    </p:spTree>
    <p:extLst>
      <p:ext uri="{BB962C8B-B14F-4D97-AF65-F5344CB8AC3E}">
        <p14:creationId xmlns:p14="http://schemas.microsoft.com/office/powerpoint/2010/main" val="440444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method can handle long chains with multiple specular interactions.</a:t>
            </a:r>
          </a:p>
          <a:p>
            <a:r>
              <a:rPr lang="en-US" altLang="zh-CN" dirty="0"/>
              <a:t>Here is an equal time comparison of the </a:t>
            </a:r>
            <a:r>
              <a:rPr lang="en-US" altLang="zh-CN" sz="1200" i="0" dirty="0"/>
              <a:t>double refractive slab</a:t>
            </a:r>
            <a:r>
              <a:rPr lang="en-US" altLang="zh-CN" dirty="0"/>
              <a:t>. Our method still produces good results.</a:t>
            </a:r>
          </a:p>
        </p:txBody>
      </p:sp>
      <p:sp>
        <p:nvSpPr>
          <p:cNvPr id="4" name="灯片编号占位符 3"/>
          <p:cNvSpPr>
            <a:spLocks noGrp="1"/>
          </p:cNvSpPr>
          <p:nvPr>
            <p:ph type="sldNum" sz="quarter" idx="5"/>
          </p:nvPr>
        </p:nvSpPr>
        <p:spPr/>
        <p:txBody>
          <a:bodyPr/>
          <a:lstStyle/>
          <a:p>
            <a:fld id="{11A0D920-9B20-4064-BB73-8B65001F8D79}" type="slidenum">
              <a:rPr lang="en-US" smtClean="0"/>
              <a:t>29</a:t>
            </a:fld>
            <a:endParaRPr lang="en-US"/>
          </a:p>
        </p:txBody>
      </p:sp>
    </p:spTree>
    <p:extLst>
      <p:ext uri="{BB962C8B-B14F-4D97-AF65-F5344CB8AC3E}">
        <p14:creationId xmlns:p14="http://schemas.microsoft.com/office/powerpoint/2010/main" val="425349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In real life, caustics are a </a:t>
            </a:r>
            <a:r>
              <a:rPr lang="en-US" altLang="zh-CN" sz="1200" b="0" i="1" kern="1200" dirty="0">
                <a:solidFill>
                  <a:schemeClr val="tx1"/>
                </a:solidFill>
                <a:effectLst/>
                <a:latin typeface="+mn-lt"/>
                <a:ea typeface="+mn-ea"/>
                <a:cs typeface="+mn-cs"/>
              </a:rPr>
              <a:t>huge</a:t>
            </a:r>
            <a:r>
              <a:rPr lang="en-US" altLang="zh-CN" sz="1200" b="0" i="0" kern="1200" dirty="0">
                <a:solidFill>
                  <a:schemeClr val="tx1"/>
                </a:solidFill>
                <a:effectLst/>
                <a:latin typeface="+mn-lt"/>
                <a:ea typeface="+mn-ea"/>
                <a:cs typeface="+mn-cs"/>
              </a:rPr>
              <a:t> part of the lighting contribution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For example, the sparkle of light that comes from a glass or a body of water that creates interesting highlights. </a:t>
            </a:r>
          </a:p>
          <a:p>
            <a:r>
              <a:rPr lang="en-US" altLang="zh-CN" sz="1200" b="0" i="0" kern="1200" dirty="0">
                <a:solidFill>
                  <a:schemeClr val="tx1"/>
                </a:solidFill>
                <a:effectLst/>
                <a:latin typeface="+mn-lt"/>
                <a:ea typeface="+mn-ea"/>
                <a:cs typeface="+mn-cs"/>
              </a:rPr>
              <a:t>For anyone that has been involved in the world of 3D rendering — ray tracing, more specifically — you might have some knowledge of what caustics are. </a:t>
            </a:r>
          </a:p>
          <a:p>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3</a:t>
            </a:fld>
            <a:endParaRPr lang="en-US"/>
          </a:p>
        </p:txBody>
      </p:sp>
    </p:spTree>
    <p:extLst>
      <p:ext uri="{BB962C8B-B14F-4D97-AF65-F5344CB8AC3E}">
        <p14:creationId xmlns:p14="http://schemas.microsoft.com/office/powerpoint/2010/main" val="1300140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Here‘s a video comparison. </a:t>
            </a:r>
          </a:p>
        </p:txBody>
      </p:sp>
      <p:sp>
        <p:nvSpPr>
          <p:cNvPr id="4" name="灯片编号占位符 3"/>
          <p:cNvSpPr>
            <a:spLocks noGrp="1"/>
          </p:cNvSpPr>
          <p:nvPr>
            <p:ph type="sldNum" sz="quarter" idx="5"/>
          </p:nvPr>
        </p:nvSpPr>
        <p:spPr/>
        <p:txBody>
          <a:bodyPr/>
          <a:lstStyle/>
          <a:p>
            <a:fld id="{11A0D920-9B20-4064-BB73-8B65001F8D79}" type="slidenum">
              <a:rPr lang="en-US" smtClean="0"/>
              <a:t>30</a:t>
            </a:fld>
            <a:endParaRPr lang="en-US"/>
          </a:p>
        </p:txBody>
      </p:sp>
    </p:spTree>
    <p:extLst>
      <p:ext uri="{BB962C8B-B14F-4D97-AF65-F5344CB8AC3E}">
        <p14:creationId xmlns:p14="http://schemas.microsoft.com/office/powerpoint/2010/main" val="3683126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the performance of our method under different spatial reuse size.</a:t>
            </a:r>
          </a:p>
          <a:p>
            <a:r>
              <a:rPr lang="en-US" altLang="zh-CN" dirty="0"/>
              <a:t>As the range of spatial reuse increases, the rendering time increases and the image quality improves. However, this improvement is not linear, [click]and a larger size of reuse becomes unnecessary at a certain point.</a:t>
            </a:r>
          </a:p>
        </p:txBody>
      </p:sp>
      <p:sp>
        <p:nvSpPr>
          <p:cNvPr id="4" name="灯片编号占位符 3"/>
          <p:cNvSpPr>
            <a:spLocks noGrp="1"/>
          </p:cNvSpPr>
          <p:nvPr>
            <p:ph type="sldNum" sz="quarter" idx="5"/>
          </p:nvPr>
        </p:nvSpPr>
        <p:spPr/>
        <p:txBody>
          <a:bodyPr/>
          <a:lstStyle/>
          <a:p>
            <a:fld id="{11A0D920-9B20-4064-BB73-8B65001F8D79}" type="slidenum">
              <a:rPr lang="en-US" smtClean="0"/>
              <a:t>31</a:t>
            </a:fld>
            <a:endParaRPr lang="en-US"/>
          </a:p>
        </p:txBody>
      </p:sp>
    </p:spTree>
    <p:extLst>
      <p:ext uri="{BB962C8B-B14F-4D97-AF65-F5344CB8AC3E}">
        <p14:creationId xmlns:p14="http://schemas.microsoft.com/office/powerpoint/2010/main" val="1299825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roughness increases, PT becomes more capable of directly connecting to the light source, whereas the SMS method loses efficiency. </a:t>
            </a:r>
          </a:p>
          <a:p>
            <a:r>
              <a:rPr lang="en-US" altLang="zh-CN" dirty="0"/>
              <a:t>[click]By increasing the size of spatial reuse, our approach can achieve better results compared to the SMS method.</a:t>
            </a:r>
          </a:p>
        </p:txBody>
      </p:sp>
      <p:sp>
        <p:nvSpPr>
          <p:cNvPr id="4" name="灯片编号占位符 3"/>
          <p:cNvSpPr>
            <a:spLocks noGrp="1"/>
          </p:cNvSpPr>
          <p:nvPr>
            <p:ph type="sldNum" sz="quarter" idx="5"/>
          </p:nvPr>
        </p:nvSpPr>
        <p:spPr/>
        <p:txBody>
          <a:bodyPr/>
          <a:lstStyle/>
          <a:p>
            <a:fld id="{11A0D920-9B20-4064-BB73-8B65001F8D79}" type="slidenum">
              <a:rPr lang="en-US" smtClean="0"/>
              <a:t>32</a:t>
            </a:fld>
            <a:endParaRPr lang="en-US"/>
          </a:p>
        </p:txBody>
      </p:sp>
    </p:spTree>
    <p:extLst>
      <p:ext uri="{BB962C8B-B14F-4D97-AF65-F5344CB8AC3E}">
        <p14:creationId xmlns:p14="http://schemas.microsoft.com/office/powerpoint/2010/main" val="4235139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addition to spatial reuse, our approach can be extended to scenes with dynamic lighting.</a:t>
            </a:r>
          </a:p>
          <a:p>
            <a:r>
              <a:rPr lang="en-US" altLang="zh-CN" dirty="0"/>
              <a:t>The result with temporal reuse utilizes the path sample information recorded before </a:t>
            </a:r>
            <a:r>
              <a:rPr lang="en-US" altLang="zh-CN" b="1" dirty="0"/>
              <a:t>the rotation of the light source</a:t>
            </a:r>
            <a:r>
              <a:rPr lang="en-US" altLang="zh-CN" dirty="0"/>
              <a:t> in the previous frame. The results show that temporal reuse can improve the rendering quality of complex caustic regions.</a:t>
            </a:r>
          </a:p>
        </p:txBody>
      </p:sp>
      <p:sp>
        <p:nvSpPr>
          <p:cNvPr id="4" name="灯片编号占位符 3"/>
          <p:cNvSpPr>
            <a:spLocks noGrp="1"/>
          </p:cNvSpPr>
          <p:nvPr>
            <p:ph type="sldNum" sz="quarter" idx="5"/>
          </p:nvPr>
        </p:nvSpPr>
        <p:spPr/>
        <p:txBody>
          <a:bodyPr/>
          <a:lstStyle/>
          <a:p>
            <a:fld id="{11A0D920-9B20-4064-BB73-8B65001F8D79}" type="slidenum">
              <a:rPr lang="en-US" smtClean="0"/>
              <a:t>33</a:t>
            </a:fld>
            <a:endParaRPr lang="en-US"/>
          </a:p>
        </p:txBody>
      </p:sp>
    </p:spTree>
    <p:extLst>
      <p:ext uri="{BB962C8B-B14F-4D97-AF65-F5344CB8AC3E}">
        <p14:creationId xmlns:p14="http://schemas.microsoft.com/office/powerpoint/2010/main" val="1199163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method can also be used for movement and deformation of specular geometry.</a:t>
            </a:r>
          </a:p>
          <a:p>
            <a:r>
              <a:rPr lang="en-US" altLang="zh-CN" dirty="0"/>
              <a:t>Here we show the results of deforming the specular geometry.</a:t>
            </a:r>
          </a:p>
          <a:p>
            <a:r>
              <a:rPr lang="en-US" altLang="zh-CN" dirty="0"/>
              <a:t>We perform a Gaussian filter operation on the normal map to deform the specular geometry. The result of temporal reuse utilizes the path sample information generated by the more complex specular geometry of the previous frame.</a:t>
            </a:r>
          </a:p>
        </p:txBody>
      </p:sp>
      <p:sp>
        <p:nvSpPr>
          <p:cNvPr id="4" name="灯片编号占位符 3"/>
          <p:cNvSpPr>
            <a:spLocks noGrp="1"/>
          </p:cNvSpPr>
          <p:nvPr>
            <p:ph type="sldNum" sz="quarter" idx="5"/>
          </p:nvPr>
        </p:nvSpPr>
        <p:spPr/>
        <p:txBody>
          <a:bodyPr/>
          <a:lstStyle/>
          <a:p>
            <a:fld id="{11A0D920-9B20-4064-BB73-8B65001F8D79}" type="slidenum">
              <a:rPr lang="en-US" smtClean="0"/>
              <a:t>34</a:t>
            </a:fld>
            <a:endParaRPr lang="en-US"/>
          </a:p>
        </p:txBody>
      </p:sp>
    </p:spTree>
    <p:extLst>
      <p:ext uri="{BB962C8B-B14F-4D97-AF65-F5344CB8AC3E}">
        <p14:creationId xmlns:p14="http://schemas.microsoft.com/office/powerpoint/2010/main" val="3817416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74151"/>
                </a:solidFill>
                <a:effectLst/>
                <a:latin typeface="Söhne"/>
              </a:rPr>
              <a:t>Let's conclude.</a:t>
            </a:r>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35</a:t>
            </a:fld>
            <a:endParaRPr lang="en-US"/>
          </a:p>
        </p:txBody>
      </p:sp>
    </p:spTree>
    <p:extLst>
      <p:ext uri="{BB962C8B-B14F-4D97-AF65-F5344CB8AC3E}">
        <p14:creationId xmlns:p14="http://schemas.microsoft.com/office/powerpoint/2010/main" val="3210501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propose an efficient caustics rendering method via spatial and temporal reuse.</a:t>
            </a:r>
          </a:p>
          <a:p>
            <a:r>
              <a:rPr lang="en-US" altLang="zh-CN" dirty="0"/>
              <a:t>Our method is adaptive and fast.</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[click]Our method has limitations. </a:t>
            </a:r>
            <a:br>
              <a:rPr lang="en-US" altLang="zh-CN" dirty="0"/>
            </a:br>
            <a:r>
              <a:rPr lang="en-US" altLang="zh-CN" dirty="0"/>
              <a:t>It loses effectiveness when dealing with high roughness and large light sources (such as environment map or large area light source). This is due to the significant difference in specular paths between neighboring shading points. The manifold walk success rate of our spatial and temporal reuse is reduced.</a:t>
            </a:r>
          </a:p>
          <a:p>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36</a:t>
            </a:fld>
            <a:endParaRPr lang="en-US"/>
          </a:p>
        </p:txBody>
      </p:sp>
    </p:spTree>
    <p:extLst>
      <p:ext uri="{BB962C8B-B14F-4D97-AF65-F5344CB8AC3E}">
        <p14:creationId xmlns:p14="http://schemas.microsoft.com/office/powerpoint/2010/main" val="864822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That’s all and thank you.</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37</a:t>
            </a:fld>
            <a:endParaRPr lang="en-US"/>
          </a:p>
        </p:txBody>
      </p:sp>
    </p:spTree>
    <p:extLst>
      <p:ext uri="{BB962C8B-B14F-4D97-AF65-F5344CB8AC3E}">
        <p14:creationId xmlns:p14="http://schemas.microsoft.com/office/powerpoint/2010/main" val="2117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caustic is any lighting contribution that goes from light source to specular, to diffuse surface, to eye (or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light path ending with specular-diffuse bounce is called “specular path.”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[click]Finding specular paths can be challenging due to the requirements of reflection and Snell's law at specular interfaces.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[click]The simple way to understand is that </a:t>
            </a:r>
            <a:r>
              <a:rPr lang="en-US" altLang="zh-CN" b="0" i="0" dirty="0">
                <a:solidFill>
                  <a:srgbClr val="343541"/>
                </a:solidFill>
                <a:effectLst/>
                <a:latin typeface="Söhne"/>
              </a:rPr>
              <a:t>the region of the specular paths are narrow, and random Monte Carlo sampling is hard to find such light path.</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4</a:t>
            </a:fld>
            <a:endParaRPr lang="en-US"/>
          </a:p>
        </p:txBody>
      </p:sp>
    </p:spTree>
    <p:extLst>
      <p:ext uri="{BB962C8B-B14F-4D97-AF65-F5344CB8AC3E}">
        <p14:creationId xmlns:p14="http://schemas.microsoft.com/office/powerpoint/2010/main" val="399686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solution is using the </a:t>
            </a:r>
            <a:r>
              <a:rPr lang="en-US" altLang="zh-CN" i="1" dirty="0"/>
              <a:t>specular manifold </a:t>
            </a:r>
            <a:r>
              <a:rPr lang="en-US" altLang="zh-CN" dirty="0"/>
              <a:t>to locate valid specular paths.</a:t>
            </a:r>
          </a:p>
          <a:p>
            <a:r>
              <a:rPr lang="en-US" altLang="zh-CN" dirty="0"/>
              <a:t>[click]This approach was first proposed by Jakob and Marschner, it works by solving equations. However, it requires well distributed seed path, and it can only explore local regions near the seed path.</a:t>
            </a:r>
          </a:p>
          <a:p>
            <a:r>
              <a:rPr lang="en-US" altLang="zh-CN" dirty="0"/>
              <a:t>[click]Later on, Hanika and their team expanded on this idea, but they faced difficulties when dealing with complex geometry, and their method only works for refractive caustics.</a:t>
            </a:r>
          </a:p>
          <a:p>
            <a:r>
              <a:rPr lang="en-US" altLang="zh-CN" dirty="0"/>
              <a:t>[click]More recently, Zeltner and their group made improvements by generalizing the method to caustics and glints. But, it's time-consuming.</a:t>
            </a:r>
          </a:p>
          <a:p>
            <a:r>
              <a:rPr lang="en-US" altLang="zh-CN" dirty="0"/>
              <a:t>Our method directly builds on top of this approach. And we make it more efficient.</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5</a:t>
            </a:fld>
            <a:endParaRPr lang="en-US"/>
          </a:p>
        </p:txBody>
      </p:sp>
    </p:spTree>
    <p:extLst>
      <p:ext uri="{BB962C8B-B14F-4D97-AF65-F5344CB8AC3E}">
        <p14:creationId xmlns:p14="http://schemas.microsoft.com/office/powerpoint/2010/main" val="193729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go into the Specular Manifold Sampling method. </a:t>
            </a:r>
          </a:p>
          <a:p>
            <a:r>
              <a:rPr lang="en-US" altLang="zh-CN" dirty="0"/>
              <a:t>There are two non-specular endpoints, one is a shading point on diffuse surface and the other is a position on light source. The SMS method can find multiple endpoints on the specular surface to generate specular paths.</a:t>
            </a:r>
          </a:p>
          <a:p>
            <a:r>
              <a:rPr lang="en-US" altLang="zh-CN" dirty="0"/>
              <a:t>Three steps are required:</a:t>
            </a:r>
          </a:p>
          <a:p>
            <a:r>
              <a:rPr lang="en-US" altLang="zh-CN" dirty="0"/>
              <a:t>[click]First, sample some seed points on the specular surface randomly;</a:t>
            </a:r>
          </a:p>
          <a:p>
            <a:r>
              <a:rPr lang="en-US" altLang="zh-CN" dirty="0"/>
              <a:t>[click]Next, for each seed points, connect them to the endpoints to form initial paths;</a:t>
            </a:r>
          </a:p>
          <a:p>
            <a:r>
              <a:rPr lang="en-US" altLang="zh-CN" dirty="0"/>
              <a:t>[click]Then, we run the Newton solver on top of those initial paths, and this will give us some solutions that satisfy the specular constraint.</a:t>
            </a:r>
            <a:br>
              <a:rPr lang="en-US" altLang="zh-CN" dirty="0"/>
            </a:br>
            <a:r>
              <a:rPr lang="en-US" altLang="zh-CN" dirty="0"/>
              <a:t>[click] In order to use this process as a sampling strategy for Monte Carlo integration. It‘s also necessary to know the probability of generating these paths.</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6</a:t>
            </a:fld>
            <a:endParaRPr lang="en-US"/>
          </a:p>
        </p:txBody>
      </p:sp>
    </p:spTree>
    <p:extLst>
      <p:ext uri="{BB962C8B-B14F-4D97-AF65-F5344CB8AC3E}">
        <p14:creationId xmlns:p14="http://schemas.microsoft.com/office/powerpoint/2010/main" val="411086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better understand our method, we now briefly explain how the SMS method calculates this probability.</a:t>
            </a:r>
          </a:p>
          <a:p>
            <a:r>
              <a:rPr lang="en-US" altLang="zh-CN" dirty="0"/>
              <a:t>[click]This is the caustic caused by reflection on a specular 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[click]And here is a visualization of a pixel with three specular paths.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get these specular paths, for instance, by uniformly sampling points on the ring.</a:t>
            </a:r>
          </a:p>
        </p:txBody>
      </p:sp>
      <p:sp>
        <p:nvSpPr>
          <p:cNvPr id="4" name="灯片编号占位符 3"/>
          <p:cNvSpPr>
            <a:spLocks noGrp="1"/>
          </p:cNvSpPr>
          <p:nvPr>
            <p:ph type="sldNum" sz="quarter" idx="5"/>
          </p:nvPr>
        </p:nvSpPr>
        <p:spPr/>
        <p:txBody>
          <a:bodyPr/>
          <a:lstStyle/>
          <a:p>
            <a:fld id="{11A0D920-9B20-4064-BB73-8B65001F8D79}" type="slidenum">
              <a:rPr lang="en-US" smtClean="0"/>
              <a:t>7</a:t>
            </a:fld>
            <a:endParaRPr lang="en-US"/>
          </a:p>
        </p:txBody>
      </p:sp>
    </p:spTree>
    <p:extLst>
      <p:ext uri="{BB962C8B-B14F-4D97-AF65-F5344CB8AC3E}">
        <p14:creationId xmlns:p14="http://schemas.microsoft.com/office/powerpoint/2010/main" val="370575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a visualization of this process within a 2D primary sample space.</a:t>
            </a:r>
          </a:p>
          <a:p>
            <a:r>
              <a:rPr lang="en-US" altLang="zh-CN" dirty="0"/>
              <a:t>[click]The points in this 2D space correspond to the positions on the ring in the left.</a:t>
            </a:r>
          </a:p>
          <a:p>
            <a:r>
              <a:rPr lang="en-US" altLang="zh-CN" dirty="0"/>
              <a:t>[click] The Newton solver aims to assist each starting point in converging towards one of the solutions marked with colored points.</a:t>
            </a:r>
          </a:p>
          <a:p>
            <a:r>
              <a:rPr lang="en-US" altLang="zh-CN" b="0" i="0" dirty="0">
                <a:solidFill>
                  <a:srgbClr val="374151"/>
                </a:solidFill>
                <a:effectLst/>
                <a:latin typeface="Söhne"/>
              </a:rPr>
              <a:t>After Newton iterations for all possible starting points in this 2D space, [click]and this is visualization of the convergence.</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8</a:t>
            </a:fld>
            <a:endParaRPr lang="en-US"/>
          </a:p>
        </p:txBody>
      </p:sp>
    </p:spTree>
    <p:extLst>
      <p:ext uri="{BB962C8B-B14F-4D97-AF65-F5344CB8AC3E}">
        <p14:creationId xmlns:p14="http://schemas.microsoft.com/office/powerpoint/2010/main" val="148943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a single solution, [click]it’s surrounding area is the convergence basin [click]and the area is exactly the probability of finding the solution.</a:t>
            </a:r>
          </a:p>
          <a:p>
            <a:r>
              <a:rPr lang="en-US" altLang="zh-CN" dirty="0"/>
              <a:t>[click] And we need to divide by the probability. </a:t>
            </a:r>
          </a:p>
          <a:p>
            <a:r>
              <a:rPr lang="en-US" altLang="zh-CN" dirty="0"/>
              <a:t>Zeltner et al. introduce two methods to estimate it: an unbiased, and a biased and consistent estimate. </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9</a:t>
            </a:fld>
            <a:endParaRPr lang="en-US"/>
          </a:p>
        </p:txBody>
      </p:sp>
    </p:spTree>
    <p:extLst>
      <p:ext uri="{BB962C8B-B14F-4D97-AF65-F5344CB8AC3E}">
        <p14:creationId xmlns:p14="http://schemas.microsoft.com/office/powerpoint/2010/main" val="2876649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8333F19-A0EE-43D6-AA15-23BBD26F9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제목 1">
            <a:extLst>
              <a:ext uri="{FF2B5EF4-FFF2-40B4-BE49-F238E27FC236}">
                <a16:creationId xmlns:a16="http://schemas.microsoft.com/office/drawing/2014/main" id="{4180BAF7-F885-4924-A46F-78ACDD3E377A}"/>
              </a:ext>
            </a:extLst>
          </p:cNvPr>
          <p:cNvSpPr>
            <a:spLocks noGrp="1"/>
          </p:cNvSpPr>
          <p:nvPr>
            <p:ph type="ctrTitle" hasCustomPrompt="1"/>
          </p:nvPr>
        </p:nvSpPr>
        <p:spPr>
          <a:xfrm>
            <a:off x="609599" y="578666"/>
            <a:ext cx="11005751" cy="879475"/>
          </a:xfrm>
        </p:spPr>
        <p:txBody>
          <a:bodyPr anchor="ctr">
            <a:normAutofit/>
          </a:bodyPr>
          <a:lstStyle>
            <a:lvl1pPr algn="l">
              <a:defRPr sz="5000" b="1" i="1">
                <a:solidFill>
                  <a:schemeClr val="bg1"/>
                </a:solidFill>
                <a:latin typeface="Arial Narrow" panose="020B0606020202030204" pitchFamily="34" charset="0"/>
                <a:cs typeface="Arial" panose="020B0604020202020204" pitchFamily="34" charset="0"/>
              </a:defRPr>
            </a:lvl1pPr>
          </a:lstStyle>
          <a:p>
            <a:r>
              <a:rPr lang="en-US" altLang="ko-KR" dirty="0"/>
              <a:t>PRESENTATION TITLE</a:t>
            </a:r>
            <a:endParaRPr lang="en-US" dirty="0"/>
          </a:p>
        </p:txBody>
      </p:sp>
      <p:sp>
        <p:nvSpPr>
          <p:cNvPr id="3" name="부제목 2">
            <a:extLst>
              <a:ext uri="{FF2B5EF4-FFF2-40B4-BE49-F238E27FC236}">
                <a16:creationId xmlns:a16="http://schemas.microsoft.com/office/drawing/2014/main" id="{0C822D7D-3E5A-445E-9349-A30EFC98C1C1}"/>
              </a:ext>
            </a:extLst>
          </p:cNvPr>
          <p:cNvSpPr>
            <a:spLocks noGrp="1"/>
          </p:cNvSpPr>
          <p:nvPr>
            <p:ph type="subTitle" idx="1" hasCustomPrompt="1"/>
          </p:nvPr>
        </p:nvSpPr>
        <p:spPr>
          <a:xfrm>
            <a:off x="609599" y="1246017"/>
            <a:ext cx="11005750" cy="615735"/>
          </a:xfrm>
        </p:spPr>
        <p:txBody>
          <a:bodyPr anchor="ctr">
            <a:normAutofit/>
          </a:bodyPr>
          <a:lstStyle>
            <a:lvl1pPr marL="0" indent="0" algn="l">
              <a:buNone/>
              <a:defRPr lang="en-US" sz="3000" i="1" dirty="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Tree>
    <p:extLst>
      <p:ext uri="{BB962C8B-B14F-4D97-AF65-F5344CB8AC3E}">
        <p14:creationId xmlns:p14="http://schemas.microsoft.com/office/powerpoint/2010/main" val="211627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 Single">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3" name="내용 개체 틀 2">
            <a:extLst>
              <a:ext uri="{FF2B5EF4-FFF2-40B4-BE49-F238E27FC236}">
                <a16:creationId xmlns:a16="http://schemas.microsoft.com/office/drawing/2014/main" id="{911F8038-6974-45E5-A71C-395DB4694AE9}"/>
              </a:ext>
            </a:extLst>
          </p:cNvPr>
          <p:cNvSpPr>
            <a:spLocks noGrp="1"/>
          </p:cNvSpPr>
          <p:nvPr>
            <p:ph sz="quarter" idx="13" hasCustomPrompt="1"/>
          </p:nvPr>
        </p:nvSpPr>
        <p:spPr>
          <a:xfrm>
            <a:off x="6096000" y="2689412"/>
            <a:ext cx="4829432" cy="2660820"/>
          </a:xfrm>
        </p:spPr>
        <p:txBody>
          <a:bodyPr>
            <a:normAutofit/>
          </a:bodyPr>
          <a:lstStyle>
            <a:lvl1pPr marL="0" indent="0">
              <a:buNone/>
              <a:defRPr lang="en-US" sz="2200" dirty="0"/>
            </a:lvl1pPr>
          </a:lstStyle>
          <a:p>
            <a:pPr lvl="0"/>
            <a:r>
              <a:rPr lang="en-US" dirty="0"/>
              <a:t>Click to edit Master text styles</a:t>
            </a:r>
          </a:p>
        </p:txBody>
      </p:sp>
      <p:sp>
        <p:nvSpPr>
          <p:cNvPr id="8" name="그림 개체 틀 7">
            <a:extLst>
              <a:ext uri="{FF2B5EF4-FFF2-40B4-BE49-F238E27FC236}">
                <a16:creationId xmlns:a16="http://schemas.microsoft.com/office/drawing/2014/main" id="{E7FC66DE-23CF-479A-9CE6-3817ED59CEBB}"/>
              </a:ext>
            </a:extLst>
          </p:cNvPr>
          <p:cNvSpPr>
            <a:spLocks noGrp="1"/>
          </p:cNvSpPr>
          <p:nvPr>
            <p:ph type="pic" sz="quarter" idx="14"/>
          </p:nvPr>
        </p:nvSpPr>
        <p:spPr>
          <a:xfrm>
            <a:off x="1109273" y="1296002"/>
            <a:ext cx="4121754" cy="4120132"/>
          </a:xfrm>
          <a:prstGeom prst="ellipse">
            <a:avLst/>
          </a:prstGeom>
          <a:solidFill>
            <a:srgbClr val="1B1464"/>
          </a:solidFill>
        </p:spPr>
        <p:txBody>
          <a:bodyPr anchor="ctr">
            <a:normAutofit/>
          </a:bodyPr>
          <a:lstStyle>
            <a:lvl1pPr marL="0" indent="0" algn="ctr">
              <a:buNone/>
              <a:defRPr sz="2200">
                <a:solidFill>
                  <a:schemeClr val="bg1"/>
                </a:solidFill>
              </a:defRPr>
            </a:lvl1pPr>
          </a:lstStyle>
          <a:p>
            <a:endParaRPr lang="en-US" dirty="0"/>
          </a:p>
        </p:txBody>
      </p:sp>
      <p:sp>
        <p:nvSpPr>
          <p:cNvPr id="9" name="텍스트 개체 틀 2">
            <a:extLst>
              <a:ext uri="{FF2B5EF4-FFF2-40B4-BE49-F238E27FC236}">
                <a16:creationId xmlns:a16="http://schemas.microsoft.com/office/drawing/2014/main" id="{5AF038B0-7E47-4497-A1B4-6C22736CF93F}"/>
              </a:ext>
            </a:extLst>
          </p:cNvPr>
          <p:cNvSpPr>
            <a:spLocks noGrp="1"/>
          </p:cNvSpPr>
          <p:nvPr>
            <p:ph type="body" idx="15" hasCustomPrompt="1"/>
          </p:nvPr>
        </p:nvSpPr>
        <p:spPr>
          <a:xfrm>
            <a:off x="6096001" y="2019679"/>
            <a:ext cx="4829432" cy="427723"/>
          </a:xfrm>
        </p:spPr>
        <p:txBody>
          <a:bodyPr anchor="ctr">
            <a:noAutofit/>
          </a:bodyPr>
          <a:lstStyle>
            <a:lvl1pPr marL="0" indent="0">
              <a:buNone/>
              <a:defRPr sz="38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SPEAKER NAME</a:t>
            </a:r>
            <a:endParaRPr lang="ko-KR" altLang="en-US" dirty="0"/>
          </a:p>
        </p:txBody>
      </p:sp>
    </p:spTree>
    <p:extLst>
      <p:ext uri="{BB962C8B-B14F-4D97-AF65-F5344CB8AC3E}">
        <p14:creationId xmlns:p14="http://schemas.microsoft.com/office/powerpoint/2010/main" val="383183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 Double">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3" name="내용 개체 틀 2">
            <a:extLst>
              <a:ext uri="{FF2B5EF4-FFF2-40B4-BE49-F238E27FC236}">
                <a16:creationId xmlns:a16="http://schemas.microsoft.com/office/drawing/2014/main" id="{911F8038-6974-45E5-A71C-395DB4694AE9}"/>
              </a:ext>
            </a:extLst>
          </p:cNvPr>
          <p:cNvSpPr>
            <a:spLocks noGrp="1"/>
          </p:cNvSpPr>
          <p:nvPr>
            <p:ph sz="quarter" idx="13" hasCustomPrompt="1"/>
          </p:nvPr>
        </p:nvSpPr>
        <p:spPr>
          <a:xfrm>
            <a:off x="1741365" y="4047199"/>
            <a:ext cx="3534032" cy="1886060"/>
          </a:xfrm>
        </p:spPr>
        <p:txBody>
          <a:bodyPr>
            <a:normAutofit/>
          </a:bodyPr>
          <a:lstStyle>
            <a:lvl1pPr marL="0" indent="0">
              <a:buNone/>
              <a:defRPr lang="en-US" sz="1800" dirty="0"/>
            </a:lvl1pPr>
          </a:lstStyle>
          <a:p>
            <a:pPr lvl="0"/>
            <a:r>
              <a:rPr lang="en-US" dirty="0"/>
              <a:t>Click to edit Master text styles</a:t>
            </a:r>
          </a:p>
        </p:txBody>
      </p:sp>
      <p:sp>
        <p:nvSpPr>
          <p:cNvPr id="8" name="그림 개체 틀 7">
            <a:extLst>
              <a:ext uri="{FF2B5EF4-FFF2-40B4-BE49-F238E27FC236}">
                <a16:creationId xmlns:a16="http://schemas.microsoft.com/office/drawing/2014/main" id="{E7FC66DE-23CF-479A-9CE6-3817ED59CEBB}"/>
              </a:ext>
            </a:extLst>
          </p:cNvPr>
          <p:cNvSpPr>
            <a:spLocks noGrp="1"/>
          </p:cNvSpPr>
          <p:nvPr>
            <p:ph type="pic" sz="quarter" idx="14"/>
          </p:nvPr>
        </p:nvSpPr>
        <p:spPr>
          <a:xfrm>
            <a:off x="2177446" y="437979"/>
            <a:ext cx="2661868" cy="2660820"/>
          </a:xfrm>
          <a:prstGeom prst="ellipse">
            <a:avLst/>
          </a:prstGeom>
          <a:solidFill>
            <a:srgbClr val="1B1464"/>
          </a:solidFill>
        </p:spPr>
        <p:txBody>
          <a:bodyPr anchor="ctr">
            <a:normAutofit/>
          </a:bodyPr>
          <a:lstStyle>
            <a:lvl1pPr marL="0" indent="0" algn="ctr">
              <a:buNone/>
              <a:defRPr sz="2200">
                <a:solidFill>
                  <a:schemeClr val="bg1"/>
                </a:solidFill>
              </a:defRPr>
            </a:lvl1pPr>
          </a:lstStyle>
          <a:p>
            <a:endParaRPr lang="en-US" dirty="0"/>
          </a:p>
        </p:txBody>
      </p:sp>
      <p:sp>
        <p:nvSpPr>
          <p:cNvPr id="7" name="내용 개체 틀 2">
            <a:extLst>
              <a:ext uri="{FF2B5EF4-FFF2-40B4-BE49-F238E27FC236}">
                <a16:creationId xmlns:a16="http://schemas.microsoft.com/office/drawing/2014/main" id="{B24F0A05-0995-4B3C-910F-7F22A3018F56}"/>
              </a:ext>
            </a:extLst>
          </p:cNvPr>
          <p:cNvSpPr>
            <a:spLocks noGrp="1"/>
          </p:cNvSpPr>
          <p:nvPr>
            <p:ph sz="quarter" idx="15" hasCustomPrompt="1"/>
          </p:nvPr>
        </p:nvSpPr>
        <p:spPr>
          <a:xfrm>
            <a:off x="6886922" y="4047199"/>
            <a:ext cx="3534032" cy="1886060"/>
          </a:xfrm>
        </p:spPr>
        <p:txBody>
          <a:bodyPr>
            <a:normAutofit/>
          </a:bodyPr>
          <a:lstStyle>
            <a:lvl1pPr marL="0" indent="0">
              <a:buNone/>
              <a:defRPr lang="en-US" sz="1800" dirty="0"/>
            </a:lvl1pPr>
          </a:lstStyle>
          <a:p>
            <a:pPr lvl="0"/>
            <a:r>
              <a:rPr lang="en-US" dirty="0"/>
              <a:t>Click to edit Master text styles</a:t>
            </a:r>
          </a:p>
        </p:txBody>
      </p:sp>
      <p:sp>
        <p:nvSpPr>
          <p:cNvPr id="10" name="그림 개체 틀 7">
            <a:extLst>
              <a:ext uri="{FF2B5EF4-FFF2-40B4-BE49-F238E27FC236}">
                <a16:creationId xmlns:a16="http://schemas.microsoft.com/office/drawing/2014/main" id="{F93F6918-2F3B-4879-AB06-00502096E8BF}"/>
              </a:ext>
            </a:extLst>
          </p:cNvPr>
          <p:cNvSpPr>
            <a:spLocks noGrp="1"/>
          </p:cNvSpPr>
          <p:nvPr>
            <p:ph type="pic" sz="quarter" idx="16"/>
          </p:nvPr>
        </p:nvSpPr>
        <p:spPr>
          <a:xfrm>
            <a:off x="7323003" y="437979"/>
            <a:ext cx="2661868" cy="2660820"/>
          </a:xfrm>
          <a:prstGeom prst="ellipse">
            <a:avLst/>
          </a:prstGeom>
          <a:solidFill>
            <a:srgbClr val="1B1464"/>
          </a:solidFill>
        </p:spPr>
        <p:txBody>
          <a:bodyPr anchor="ctr">
            <a:normAutofit/>
          </a:bodyPr>
          <a:lstStyle>
            <a:lvl1pPr marL="0" indent="0" algn="ctr">
              <a:buNone/>
              <a:defRPr sz="2200">
                <a:solidFill>
                  <a:schemeClr val="bg1"/>
                </a:solidFill>
              </a:defRPr>
            </a:lvl1pPr>
          </a:lstStyle>
          <a:p>
            <a:endParaRPr lang="en-US" dirty="0"/>
          </a:p>
        </p:txBody>
      </p:sp>
      <p:sp>
        <p:nvSpPr>
          <p:cNvPr id="15" name="텍스트 개체 틀 2">
            <a:extLst>
              <a:ext uri="{FF2B5EF4-FFF2-40B4-BE49-F238E27FC236}">
                <a16:creationId xmlns:a16="http://schemas.microsoft.com/office/drawing/2014/main" id="{63F20395-59B7-4F46-B322-BC66CC021CDD}"/>
              </a:ext>
            </a:extLst>
          </p:cNvPr>
          <p:cNvSpPr>
            <a:spLocks noGrp="1"/>
          </p:cNvSpPr>
          <p:nvPr>
            <p:ph type="body" idx="19" hasCustomPrompt="1"/>
          </p:nvPr>
        </p:nvSpPr>
        <p:spPr>
          <a:xfrm>
            <a:off x="1603760" y="3384386"/>
            <a:ext cx="3809239" cy="427723"/>
          </a:xfrm>
        </p:spPr>
        <p:txBody>
          <a:bodyPr anchor="ctr">
            <a:noAutofit/>
          </a:bodyPr>
          <a:lstStyle>
            <a:lvl1pPr marL="0" indent="0" algn="ctr">
              <a:buNone/>
              <a:defRPr sz="3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SPEAKER NAME</a:t>
            </a:r>
            <a:endParaRPr lang="ko-KR" altLang="en-US" dirty="0"/>
          </a:p>
        </p:txBody>
      </p:sp>
      <p:sp>
        <p:nvSpPr>
          <p:cNvPr id="16" name="텍스트 개체 틀 2">
            <a:extLst>
              <a:ext uri="{FF2B5EF4-FFF2-40B4-BE49-F238E27FC236}">
                <a16:creationId xmlns:a16="http://schemas.microsoft.com/office/drawing/2014/main" id="{2396BB8F-BD88-45A7-8215-836F2563DC92}"/>
              </a:ext>
            </a:extLst>
          </p:cNvPr>
          <p:cNvSpPr>
            <a:spLocks noGrp="1"/>
          </p:cNvSpPr>
          <p:nvPr>
            <p:ph type="body" idx="20" hasCustomPrompt="1"/>
          </p:nvPr>
        </p:nvSpPr>
        <p:spPr>
          <a:xfrm>
            <a:off x="6749317" y="3384386"/>
            <a:ext cx="3809239" cy="427723"/>
          </a:xfrm>
        </p:spPr>
        <p:txBody>
          <a:bodyPr anchor="ctr">
            <a:noAutofit/>
          </a:bodyPr>
          <a:lstStyle>
            <a:lvl1pPr marL="0" indent="0" algn="ctr">
              <a:buNone/>
              <a:defRPr sz="3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SPEAKER NAME</a:t>
            </a:r>
            <a:endParaRPr lang="ko-KR" altLang="en-US" dirty="0"/>
          </a:p>
        </p:txBody>
      </p:sp>
    </p:spTree>
    <p:extLst>
      <p:ext uri="{BB962C8B-B14F-4D97-AF65-F5344CB8AC3E}">
        <p14:creationId xmlns:p14="http://schemas.microsoft.com/office/powerpoint/2010/main" val="3431804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1">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853C91A5-8BF9-41AA-B359-6320768A0D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제목 1">
            <a:extLst>
              <a:ext uri="{FF2B5EF4-FFF2-40B4-BE49-F238E27FC236}">
                <a16:creationId xmlns:a16="http://schemas.microsoft.com/office/drawing/2014/main" id="{4180BAF7-F885-4924-A46F-78ACDD3E377A}"/>
              </a:ext>
            </a:extLst>
          </p:cNvPr>
          <p:cNvSpPr>
            <a:spLocks noGrp="1"/>
          </p:cNvSpPr>
          <p:nvPr>
            <p:ph type="ctrTitle" hasCustomPrompt="1"/>
          </p:nvPr>
        </p:nvSpPr>
        <p:spPr>
          <a:xfrm>
            <a:off x="609599" y="2453781"/>
            <a:ext cx="11005751" cy="879475"/>
          </a:xfrm>
        </p:spPr>
        <p:txBody>
          <a:bodyPr anchor="ctr">
            <a:normAutofit/>
          </a:bodyPr>
          <a:lstStyle>
            <a:lvl1pPr algn="l">
              <a:defRPr sz="5000" b="1" i="1">
                <a:solidFill>
                  <a:schemeClr val="bg1"/>
                </a:solidFill>
                <a:latin typeface="Arial Narrow" panose="020B0606020202030204" pitchFamily="34" charset="0"/>
                <a:cs typeface="Arial" panose="020B0604020202020204" pitchFamily="34" charset="0"/>
              </a:defRPr>
            </a:lvl1pPr>
          </a:lstStyle>
          <a:p>
            <a:r>
              <a:rPr lang="en-US" altLang="ko-KR" dirty="0"/>
              <a:t>DIVIDER TITLE</a:t>
            </a:r>
            <a:endParaRPr lang="en-US" dirty="0"/>
          </a:p>
        </p:txBody>
      </p:sp>
      <p:sp>
        <p:nvSpPr>
          <p:cNvPr id="3" name="부제목 2">
            <a:extLst>
              <a:ext uri="{FF2B5EF4-FFF2-40B4-BE49-F238E27FC236}">
                <a16:creationId xmlns:a16="http://schemas.microsoft.com/office/drawing/2014/main" id="{0C822D7D-3E5A-445E-9349-A30EFC98C1C1}"/>
              </a:ext>
            </a:extLst>
          </p:cNvPr>
          <p:cNvSpPr>
            <a:spLocks noGrp="1"/>
          </p:cNvSpPr>
          <p:nvPr>
            <p:ph type="subTitle" idx="1" hasCustomPrompt="1"/>
          </p:nvPr>
        </p:nvSpPr>
        <p:spPr>
          <a:xfrm>
            <a:off x="609599" y="3121132"/>
            <a:ext cx="11005750" cy="615735"/>
          </a:xfrm>
        </p:spPr>
        <p:txBody>
          <a:bodyPr anchor="ctr">
            <a:normAutofit/>
          </a:bodyPr>
          <a:lstStyle>
            <a:lvl1pPr marL="0" indent="0" algn="l">
              <a:buNone/>
              <a:defRPr lang="en-US" sz="3000" i="1" dirty="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DIVIDER SUBTITLE</a:t>
            </a:r>
          </a:p>
        </p:txBody>
      </p:sp>
    </p:spTree>
    <p:extLst>
      <p:ext uri="{BB962C8B-B14F-4D97-AF65-F5344CB8AC3E}">
        <p14:creationId xmlns:p14="http://schemas.microsoft.com/office/powerpoint/2010/main" val="429379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375E80F4-DA70-47FC-A22F-A36E05E03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2" name="제목 1">
            <a:extLst>
              <a:ext uri="{FF2B5EF4-FFF2-40B4-BE49-F238E27FC236}">
                <a16:creationId xmlns:a16="http://schemas.microsoft.com/office/drawing/2014/main" id="{4180BAF7-F885-4924-A46F-78ACDD3E377A}"/>
              </a:ext>
            </a:extLst>
          </p:cNvPr>
          <p:cNvSpPr>
            <a:spLocks noGrp="1"/>
          </p:cNvSpPr>
          <p:nvPr>
            <p:ph type="ctrTitle" hasCustomPrompt="1"/>
          </p:nvPr>
        </p:nvSpPr>
        <p:spPr>
          <a:xfrm>
            <a:off x="609599" y="2453781"/>
            <a:ext cx="11005751" cy="879475"/>
          </a:xfrm>
        </p:spPr>
        <p:txBody>
          <a:bodyPr anchor="ctr">
            <a:normAutofit/>
          </a:bodyPr>
          <a:lstStyle>
            <a:lvl1pPr algn="l">
              <a:defRPr sz="5000" b="1" i="1">
                <a:solidFill>
                  <a:srgbClr val="1B1464"/>
                </a:solidFill>
                <a:latin typeface="Arial Narrow" panose="020B0606020202030204" pitchFamily="34" charset="0"/>
                <a:cs typeface="Arial" panose="020B0604020202020204" pitchFamily="34" charset="0"/>
              </a:defRPr>
            </a:lvl1pPr>
          </a:lstStyle>
          <a:p>
            <a:r>
              <a:rPr lang="en-US" altLang="ko-KR" dirty="0"/>
              <a:t>DIVIDER TITLE</a:t>
            </a:r>
            <a:endParaRPr lang="en-US" dirty="0"/>
          </a:p>
        </p:txBody>
      </p:sp>
      <p:sp>
        <p:nvSpPr>
          <p:cNvPr id="3" name="부제목 2">
            <a:extLst>
              <a:ext uri="{FF2B5EF4-FFF2-40B4-BE49-F238E27FC236}">
                <a16:creationId xmlns:a16="http://schemas.microsoft.com/office/drawing/2014/main" id="{0C822D7D-3E5A-445E-9349-A30EFC98C1C1}"/>
              </a:ext>
            </a:extLst>
          </p:cNvPr>
          <p:cNvSpPr>
            <a:spLocks noGrp="1"/>
          </p:cNvSpPr>
          <p:nvPr>
            <p:ph type="subTitle" idx="1" hasCustomPrompt="1"/>
          </p:nvPr>
        </p:nvSpPr>
        <p:spPr>
          <a:xfrm>
            <a:off x="609599" y="3121132"/>
            <a:ext cx="11005750" cy="615735"/>
          </a:xfrm>
        </p:spPr>
        <p:txBody>
          <a:bodyPr anchor="ctr">
            <a:normAutofit/>
          </a:bodyPr>
          <a:lstStyle>
            <a:lvl1pPr marL="0" indent="0" algn="l">
              <a:buNone/>
              <a:defRPr lang="en-US" sz="3000" i="1" dirty="0">
                <a:solidFill>
                  <a:srgbClr val="1B1464"/>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DIVIDER SUBTITLE</a:t>
            </a:r>
          </a:p>
        </p:txBody>
      </p:sp>
    </p:spTree>
    <p:extLst>
      <p:ext uri="{BB962C8B-B14F-4D97-AF65-F5344CB8AC3E}">
        <p14:creationId xmlns:p14="http://schemas.microsoft.com/office/powerpoint/2010/main" val="326195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Tree>
    <p:extLst>
      <p:ext uri="{BB962C8B-B14F-4D97-AF65-F5344CB8AC3E}">
        <p14:creationId xmlns:p14="http://schemas.microsoft.com/office/powerpoint/2010/main" val="142358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3" name="제목 1">
            <a:extLst>
              <a:ext uri="{FF2B5EF4-FFF2-40B4-BE49-F238E27FC236}">
                <a16:creationId xmlns:a16="http://schemas.microsoft.com/office/drawing/2014/main" id="{E5E33490-8A10-437C-8855-55CDED281FAC}"/>
              </a:ext>
            </a:extLst>
          </p:cNvPr>
          <p:cNvSpPr>
            <a:spLocks noGrp="1"/>
          </p:cNvSpPr>
          <p:nvPr>
            <p:ph type="title" hasCustomPrompt="1"/>
          </p:nvPr>
        </p:nvSpPr>
        <p:spPr>
          <a:xfrm>
            <a:off x="838200" y="365125"/>
            <a:ext cx="10515600" cy="1325563"/>
          </a:xfrm>
        </p:spPr>
        <p:txBody>
          <a:bodyPr/>
          <a:lstStyle>
            <a:lvl1pPr>
              <a:defRPr>
                <a:latin typeface="Arial Narrow" panose="020B060602020203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48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1FD4FE0B-CA94-48E4-B882-9E19D8E29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제목 1">
            <a:extLst>
              <a:ext uri="{FF2B5EF4-FFF2-40B4-BE49-F238E27FC236}">
                <a16:creationId xmlns:a16="http://schemas.microsoft.com/office/drawing/2014/main" id="{69E8050E-2052-4F61-85A4-6E839C0B7BE5}"/>
              </a:ext>
            </a:extLst>
          </p:cNvPr>
          <p:cNvSpPr>
            <a:spLocks noGrp="1"/>
          </p:cNvSpPr>
          <p:nvPr>
            <p:ph type="title" hasCustomPrompt="1"/>
          </p:nvPr>
        </p:nvSpPr>
        <p:spPr/>
        <p:txBody>
          <a:bodyPr/>
          <a:lstStyle>
            <a:lvl1pPr>
              <a:defRPr>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내용 개체 틀 2">
            <a:extLst>
              <a:ext uri="{FF2B5EF4-FFF2-40B4-BE49-F238E27FC236}">
                <a16:creationId xmlns:a16="http://schemas.microsoft.com/office/drawing/2014/main" id="{A5FCF204-5D29-42FD-92B7-09DD7F67B02F}"/>
              </a:ext>
            </a:extLst>
          </p:cNvPr>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슬라이드 번호 개체 틀 5">
            <a:extLst>
              <a:ext uri="{FF2B5EF4-FFF2-40B4-BE49-F238E27FC236}">
                <a16:creationId xmlns:a16="http://schemas.microsoft.com/office/drawing/2014/main" id="{49367537-6D99-419B-9E41-E23A4E189D85}"/>
              </a:ext>
            </a:extLst>
          </p:cNvPr>
          <p:cNvSpPr>
            <a:spLocks noGrp="1"/>
          </p:cNvSpPr>
          <p:nvPr>
            <p:ph type="sldNum" sz="quarter" idx="12"/>
          </p:nvPr>
        </p:nvSpPr>
        <p:spPr/>
        <p:txBody>
          <a:bodyPr/>
          <a:lstStyle/>
          <a:p>
            <a:fld id="{E810C518-F830-431D-8D5C-6BC52F406456}" type="slidenum">
              <a:rPr lang="en-US" smtClean="0"/>
              <a:t>‹#›</a:t>
            </a:fld>
            <a:endParaRPr lang="en-US"/>
          </a:p>
        </p:txBody>
      </p:sp>
    </p:spTree>
    <p:extLst>
      <p:ext uri="{BB962C8B-B14F-4D97-AF65-F5344CB8AC3E}">
        <p14:creationId xmlns:p14="http://schemas.microsoft.com/office/powerpoint/2010/main" val="3126640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4014B13-97AC-4ABA-8504-0C45B8DE579C}"/>
              </a:ext>
            </a:extLst>
          </p:cNvPr>
          <p:cNvSpPr>
            <a:spLocks noGrp="1"/>
          </p:cNvSpPr>
          <p:nvPr>
            <p:ph type="title" hasCustomPrompt="1"/>
          </p:nvPr>
        </p:nvSpPr>
        <p:spPr>
          <a:xfrm>
            <a:off x="839788" y="365125"/>
            <a:ext cx="10515600" cy="1325563"/>
          </a:xfrm>
        </p:spPr>
        <p:txBody>
          <a:bodyPr/>
          <a:lstStyle>
            <a:lvl1pPr>
              <a:defRPr/>
            </a:lvl1pPr>
          </a:lstStyle>
          <a:p>
            <a:r>
              <a:rPr lang="en-US" dirty="0"/>
              <a:t>CLICK TO EDIT MASTER TITLE STYLE</a:t>
            </a:r>
          </a:p>
        </p:txBody>
      </p:sp>
      <p:sp>
        <p:nvSpPr>
          <p:cNvPr id="3" name="텍스트 개체 틀 2">
            <a:extLst>
              <a:ext uri="{FF2B5EF4-FFF2-40B4-BE49-F238E27FC236}">
                <a16:creationId xmlns:a16="http://schemas.microsoft.com/office/drawing/2014/main" id="{5426AB2B-969F-44B8-A5C1-FE72AD76D10E}"/>
              </a:ext>
            </a:extLst>
          </p:cNvPr>
          <p:cNvSpPr>
            <a:spLocks noGrp="1"/>
          </p:cNvSpPr>
          <p:nvPr>
            <p:ph type="body" idx="1" hasCustomPrompt="1"/>
          </p:nvPr>
        </p:nvSpPr>
        <p:spPr>
          <a:xfrm>
            <a:off x="839788" y="1755110"/>
            <a:ext cx="5157787" cy="427723"/>
          </a:xfrm>
        </p:spPr>
        <p:txBody>
          <a:bodyPr anchor="ctr"/>
          <a:lstStyle>
            <a:lvl1pPr marL="0" indent="0">
              <a:buNone/>
              <a:defRPr sz="2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endParaRPr lang="ko-KR" altLang="en-US" dirty="0"/>
          </a:p>
        </p:txBody>
      </p:sp>
      <p:sp>
        <p:nvSpPr>
          <p:cNvPr id="4" name="내용 개체 틀 3">
            <a:extLst>
              <a:ext uri="{FF2B5EF4-FFF2-40B4-BE49-F238E27FC236}">
                <a16:creationId xmlns:a16="http://schemas.microsoft.com/office/drawing/2014/main" id="{2C9E81E1-C762-4CD3-9189-2358EBBF0186}"/>
              </a:ext>
            </a:extLst>
          </p:cNvPr>
          <p:cNvSpPr>
            <a:spLocks noGrp="1"/>
          </p:cNvSpPr>
          <p:nvPr>
            <p:ph sz="half" idx="2" hasCustomPrompt="1"/>
          </p:nvPr>
        </p:nvSpPr>
        <p:spPr>
          <a:xfrm>
            <a:off x="839788" y="2266177"/>
            <a:ext cx="5157787" cy="3684588"/>
          </a:xfrm>
        </p:spPr>
        <p:txBody>
          <a:bodyPr/>
          <a:lstStyle>
            <a:lvl1pPr>
              <a:defRPr/>
            </a:lvl1pPr>
            <a:lvl2pPr>
              <a:defRPr/>
            </a:lvl2pPr>
            <a:lvl3pPr>
              <a:defRPr/>
            </a:lvl3pPr>
            <a:lvl4pPr>
              <a:defRPr/>
            </a:lvl4pPr>
            <a:lvl5pPr>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내용 개체 틀 5">
            <a:extLst>
              <a:ext uri="{FF2B5EF4-FFF2-40B4-BE49-F238E27FC236}">
                <a16:creationId xmlns:a16="http://schemas.microsoft.com/office/drawing/2014/main" id="{0DBCB997-9A82-4BF1-9BA5-F914EC695C96}"/>
              </a:ext>
            </a:extLst>
          </p:cNvPr>
          <p:cNvSpPr>
            <a:spLocks noGrp="1"/>
          </p:cNvSpPr>
          <p:nvPr>
            <p:ph sz="quarter" idx="4" hasCustomPrompt="1"/>
          </p:nvPr>
        </p:nvSpPr>
        <p:spPr>
          <a:xfrm>
            <a:off x="6172200" y="2266177"/>
            <a:ext cx="5183188" cy="3684588"/>
          </a:xfrm>
        </p:spPr>
        <p:txBody>
          <a:bodyPr/>
          <a:lstStyle>
            <a:lvl1pPr>
              <a:defRPr/>
            </a:lvl1pPr>
            <a:lvl2pPr>
              <a:defRPr/>
            </a:lvl2pPr>
            <a:lvl3pPr>
              <a:defRPr/>
            </a:lvl3pPr>
            <a:lvl4pPr>
              <a:defRPr/>
            </a:lvl4pPr>
            <a:lvl5pPr>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9" name="슬라이드 번호 개체 틀 8">
            <a:extLst>
              <a:ext uri="{FF2B5EF4-FFF2-40B4-BE49-F238E27FC236}">
                <a16:creationId xmlns:a16="http://schemas.microsoft.com/office/drawing/2014/main" id="{6BC2AA75-86C1-4DF0-B27E-84438F9A6D0C}"/>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10" name="텍스트 개체 틀 2">
            <a:extLst>
              <a:ext uri="{FF2B5EF4-FFF2-40B4-BE49-F238E27FC236}">
                <a16:creationId xmlns:a16="http://schemas.microsoft.com/office/drawing/2014/main" id="{3E30BA9D-F364-4D1D-B5EB-90F96ACE60BF}"/>
              </a:ext>
            </a:extLst>
          </p:cNvPr>
          <p:cNvSpPr>
            <a:spLocks noGrp="1"/>
          </p:cNvSpPr>
          <p:nvPr>
            <p:ph type="body" idx="13" hasCustomPrompt="1"/>
          </p:nvPr>
        </p:nvSpPr>
        <p:spPr>
          <a:xfrm>
            <a:off x="6172200" y="1752452"/>
            <a:ext cx="5157787" cy="427723"/>
          </a:xfrm>
        </p:spPr>
        <p:txBody>
          <a:bodyPr anchor="ctr"/>
          <a:lstStyle>
            <a:lvl1pPr marL="0" indent="0">
              <a:buNone/>
              <a:defRPr sz="2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endParaRPr lang="ko-KR" altLang="en-US" dirty="0"/>
          </a:p>
        </p:txBody>
      </p:sp>
    </p:spTree>
    <p:extLst>
      <p:ext uri="{BB962C8B-B14F-4D97-AF65-F5344CB8AC3E}">
        <p14:creationId xmlns:p14="http://schemas.microsoft.com/office/powerpoint/2010/main" val="300059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5" name="내용 개체 틀 5">
            <a:extLst>
              <a:ext uri="{FF2B5EF4-FFF2-40B4-BE49-F238E27FC236}">
                <a16:creationId xmlns:a16="http://schemas.microsoft.com/office/drawing/2014/main" id="{347421E6-5919-4B12-8C6D-55A94D1FB2F6}"/>
              </a:ext>
            </a:extLst>
          </p:cNvPr>
          <p:cNvSpPr>
            <a:spLocks noGrp="1"/>
          </p:cNvSpPr>
          <p:nvPr>
            <p:ph sz="quarter" idx="4" hasCustomPrompt="1"/>
          </p:nvPr>
        </p:nvSpPr>
        <p:spPr>
          <a:xfrm>
            <a:off x="6172200" y="2266177"/>
            <a:ext cx="5183188" cy="3684588"/>
          </a:xfrm>
        </p:spPr>
        <p:txBody>
          <a:bodyPr/>
          <a:lstStyle>
            <a:lvl1pPr>
              <a:defRPr/>
            </a:lvl1pPr>
            <a:lvl2pPr>
              <a:defRPr/>
            </a:lvl2pPr>
            <a:lvl3pPr>
              <a:defRPr/>
            </a:lvl3pPr>
            <a:lvl4pPr>
              <a:defRPr/>
            </a:lvl4pPr>
            <a:lvl5pPr>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제목 1">
            <a:extLst>
              <a:ext uri="{FF2B5EF4-FFF2-40B4-BE49-F238E27FC236}">
                <a16:creationId xmlns:a16="http://schemas.microsoft.com/office/drawing/2014/main" id="{CA2BAFE6-D83F-4230-9226-EB9714E8E833}"/>
              </a:ext>
            </a:extLst>
          </p:cNvPr>
          <p:cNvSpPr>
            <a:spLocks noGrp="1"/>
          </p:cNvSpPr>
          <p:nvPr>
            <p:ph type="title" hasCustomPrompt="1"/>
          </p:nvPr>
        </p:nvSpPr>
        <p:spPr>
          <a:xfrm>
            <a:off x="839788" y="365125"/>
            <a:ext cx="10515600" cy="1325563"/>
          </a:xfrm>
        </p:spPr>
        <p:txBody>
          <a:bodyPr/>
          <a:lstStyle>
            <a:lvl1pPr>
              <a:defRPr/>
            </a:lvl1pPr>
          </a:lstStyle>
          <a:p>
            <a:r>
              <a:rPr lang="en-US" dirty="0"/>
              <a:t>CLICK TO EDIT MASTER TITLE STYLE</a:t>
            </a:r>
          </a:p>
        </p:txBody>
      </p:sp>
      <p:sp>
        <p:nvSpPr>
          <p:cNvPr id="7" name="그림 개체 틀 6">
            <a:extLst>
              <a:ext uri="{FF2B5EF4-FFF2-40B4-BE49-F238E27FC236}">
                <a16:creationId xmlns:a16="http://schemas.microsoft.com/office/drawing/2014/main" id="{637FAE0C-F57D-46CC-BA95-7B01F44C148D}"/>
              </a:ext>
            </a:extLst>
          </p:cNvPr>
          <p:cNvSpPr>
            <a:spLocks noGrp="1"/>
          </p:cNvSpPr>
          <p:nvPr>
            <p:ph type="pic" sz="quarter" idx="13"/>
          </p:nvPr>
        </p:nvSpPr>
        <p:spPr>
          <a:xfrm>
            <a:off x="836612" y="1763519"/>
            <a:ext cx="5183188" cy="4187246"/>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9" name="텍스트 개체 틀 2">
            <a:extLst>
              <a:ext uri="{FF2B5EF4-FFF2-40B4-BE49-F238E27FC236}">
                <a16:creationId xmlns:a16="http://schemas.microsoft.com/office/drawing/2014/main" id="{F713362C-C8D0-4AC9-AED0-AB0F84033358}"/>
              </a:ext>
            </a:extLst>
          </p:cNvPr>
          <p:cNvSpPr>
            <a:spLocks noGrp="1"/>
          </p:cNvSpPr>
          <p:nvPr>
            <p:ph type="body" idx="14" hasCustomPrompt="1"/>
          </p:nvPr>
        </p:nvSpPr>
        <p:spPr>
          <a:xfrm>
            <a:off x="6172200" y="1752452"/>
            <a:ext cx="5157787" cy="427723"/>
          </a:xfrm>
        </p:spPr>
        <p:txBody>
          <a:bodyPr anchor="ctr"/>
          <a:lstStyle>
            <a:lvl1pPr marL="0" indent="0">
              <a:buNone/>
              <a:defRPr sz="2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endParaRPr lang="ko-KR" altLang="en-US" dirty="0"/>
          </a:p>
        </p:txBody>
      </p:sp>
    </p:spTree>
    <p:extLst>
      <p:ext uri="{BB962C8B-B14F-4D97-AF65-F5344CB8AC3E}">
        <p14:creationId xmlns:p14="http://schemas.microsoft.com/office/powerpoint/2010/main" val="294312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5" name="내용 개체 틀 5">
            <a:extLst>
              <a:ext uri="{FF2B5EF4-FFF2-40B4-BE49-F238E27FC236}">
                <a16:creationId xmlns:a16="http://schemas.microsoft.com/office/drawing/2014/main" id="{347421E6-5919-4B12-8C6D-55A94D1FB2F6}"/>
              </a:ext>
            </a:extLst>
          </p:cNvPr>
          <p:cNvSpPr>
            <a:spLocks noGrp="1"/>
          </p:cNvSpPr>
          <p:nvPr>
            <p:ph sz="quarter" idx="4" hasCustomPrompt="1"/>
          </p:nvPr>
        </p:nvSpPr>
        <p:spPr>
          <a:xfrm>
            <a:off x="836613" y="3870477"/>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
        <p:nvSpPr>
          <p:cNvPr id="6" name="제목 1">
            <a:extLst>
              <a:ext uri="{FF2B5EF4-FFF2-40B4-BE49-F238E27FC236}">
                <a16:creationId xmlns:a16="http://schemas.microsoft.com/office/drawing/2014/main" id="{CA2BAFE6-D83F-4230-9226-EB9714E8E833}"/>
              </a:ext>
            </a:extLst>
          </p:cNvPr>
          <p:cNvSpPr>
            <a:spLocks noGrp="1"/>
          </p:cNvSpPr>
          <p:nvPr>
            <p:ph type="title" hasCustomPrompt="1"/>
          </p:nvPr>
        </p:nvSpPr>
        <p:spPr>
          <a:xfrm>
            <a:off x="839788" y="365125"/>
            <a:ext cx="10515600" cy="1325563"/>
          </a:xfrm>
        </p:spPr>
        <p:txBody>
          <a:bodyPr/>
          <a:lstStyle>
            <a:lvl1pPr>
              <a:defRPr/>
            </a:lvl1pPr>
          </a:lstStyle>
          <a:p>
            <a:r>
              <a:rPr lang="en-US" dirty="0"/>
              <a:t>CLICK TO EDIT MASTER TITLE STYLE</a:t>
            </a:r>
          </a:p>
        </p:txBody>
      </p:sp>
      <p:sp>
        <p:nvSpPr>
          <p:cNvPr id="7" name="그림 개체 틀 6">
            <a:extLst>
              <a:ext uri="{FF2B5EF4-FFF2-40B4-BE49-F238E27FC236}">
                <a16:creationId xmlns:a16="http://schemas.microsoft.com/office/drawing/2014/main" id="{637FAE0C-F57D-46CC-BA95-7B01F44C148D}"/>
              </a:ext>
            </a:extLst>
          </p:cNvPr>
          <p:cNvSpPr>
            <a:spLocks noGrp="1"/>
          </p:cNvSpPr>
          <p:nvPr>
            <p:ph type="pic" sz="quarter" idx="13"/>
          </p:nvPr>
        </p:nvSpPr>
        <p:spPr>
          <a:xfrm>
            <a:off x="836613" y="196946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9" name="그림 개체 틀 6">
            <a:extLst>
              <a:ext uri="{FF2B5EF4-FFF2-40B4-BE49-F238E27FC236}">
                <a16:creationId xmlns:a16="http://schemas.microsoft.com/office/drawing/2014/main" id="{FB94F7FD-7A57-4556-AA3C-9BCE157F832F}"/>
              </a:ext>
            </a:extLst>
          </p:cNvPr>
          <p:cNvSpPr>
            <a:spLocks noGrp="1"/>
          </p:cNvSpPr>
          <p:nvPr>
            <p:ph type="pic" sz="quarter" idx="14"/>
          </p:nvPr>
        </p:nvSpPr>
        <p:spPr>
          <a:xfrm>
            <a:off x="3512644" y="196946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10" name="그림 개체 틀 6">
            <a:extLst>
              <a:ext uri="{FF2B5EF4-FFF2-40B4-BE49-F238E27FC236}">
                <a16:creationId xmlns:a16="http://schemas.microsoft.com/office/drawing/2014/main" id="{F57B9B30-3784-424C-8A70-06EA24844E80}"/>
              </a:ext>
            </a:extLst>
          </p:cNvPr>
          <p:cNvSpPr>
            <a:spLocks noGrp="1"/>
          </p:cNvSpPr>
          <p:nvPr>
            <p:ph type="pic" sz="quarter" idx="15"/>
          </p:nvPr>
        </p:nvSpPr>
        <p:spPr>
          <a:xfrm>
            <a:off x="6179646" y="197358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11" name="그림 개체 틀 6">
            <a:extLst>
              <a:ext uri="{FF2B5EF4-FFF2-40B4-BE49-F238E27FC236}">
                <a16:creationId xmlns:a16="http://schemas.microsoft.com/office/drawing/2014/main" id="{082D7835-02A9-4878-9D6E-6FF64A987DF6}"/>
              </a:ext>
            </a:extLst>
          </p:cNvPr>
          <p:cNvSpPr>
            <a:spLocks noGrp="1"/>
          </p:cNvSpPr>
          <p:nvPr>
            <p:ph type="pic" sz="quarter" idx="16"/>
          </p:nvPr>
        </p:nvSpPr>
        <p:spPr>
          <a:xfrm>
            <a:off x="8855677" y="197358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15" name="내용 개체 틀 5">
            <a:extLst>
              <a:ext uri="{FF2B5EF4-FFF2-40B4-BE49-F238E27FC236}">
                <a16:creationId xmlns:a16="http://schemas.microsoft.com/office/drawing/2014/main" id="{A1669D96-E578-4EF5-B9A2-5730C91786BF}"/>
              </a:ext>
            </a:extLst>
          </p:cNvPr>
          <p:cNvSpPr>
            <a:spLocks noGrp="1"/>
          </p:cNvSpPr>
          <p:nvPr>
            <p:ph sz="quarter" idx="17" hasCustomPrompt="1"/>
          </p:nvPr>
        </p:nvSpPr>
        <p:spPr>
          <a:xfrm>
            <a:off x="3512644" y="3870477"/>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
        <p:nvSpPr>
          <p:cNvPr id="16" name="내용 개체 틀 5">
            <a:extLst>
              <a:ext uri="{FF2B5EF4-FFF2-40B4-BE49-F238E27FC236}">
                <a16:creationId xmlns:a16="http://schemas.microsoft.com/office/drawing/2014/main" id="{59F466C2-68DE-4199-87A0-0AEA756DE7BF}"/>
              </a:ext>
            </a:extLst>
          </p:cNvPr>
          <p:cNvSpPr>
            <a:spLocks noGrp="1"/>
          </p:cNvSpPr>
          <p:nvPr>
            <p:ph sz="quarter" idx="18" hasCustomPrompt="1"/>
          </p:nvPr>
        </p:nvSpPr>
        <p:spPr>
          <a:xfrm>
            <a:off x="6179644" y="3870476"/>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
        <p:nvSpPr>
          <p:cNvPr id="17" name="내용 개체 틀 5">
            <a:extLst>
              <a:ext uri="{FF2B5EF4-FFF2-40B4-BE49-F238E27FC236}">
                <a16:creationId xmlns:a16="http://schemas.microsoft.com/office/drawing/2014/main" id="{965E5CFE-F171-4442-B556-A9645CD6B4FB}"/>
              </a:ext>
            </a:extLst>
          </p:cNvPr>
          <p:cNvSpPr>
            <a:spLocks noGrp="1"/>
          </p:cNvSpPr>
          <p:nvPr>
            <p:ph sz="quarter" idx="19" hasCustomPrompt="1"/>
          </p:nvPr>
        </p:nvSpPr>
        <p:spPr>
          <a:xfrm>
            <a:off x="8855677" y="3870475"/>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Tree>
    <p:extLst>
      <p:ext uri="{BB962C8B-B14F-4D97-AF65-F5344CB8AC3E}">
        <p14:creationId xmlns:p14="http://schemas.microsoft.com/office/powerpoint/2010/main" val="388453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D60DD533-C788-47AD-B477-138CA258A3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제목 개체 틀 1">
            <a:extLst>
              <a:ext uri="{FF2B5EF4-FFF2-40B4-BE49-F238E27FC236}">
                <a16:creationId xmlns:a16="http://schemas.microsoft.com/office/drawing/2014/main" id="{860E9507-25C6-429A-833A-64952373E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텍스트 개체 틀 2">
            <a:extLst>
              <a:ext uri="{FF2B5EF4-FFF2-40B4-BE49-F238E27FC236}">
                <a16:creationId xmlns:a16="http://schemas.microsoft.com/office/drawing/2014/main" id="{0EEA542E-A75D-44B1-ACAE-999C25858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슬라이드 번호 개체 틀 5">
            <a:extLst>
              <a:ext uri="{FF2B5EF4-FFF2-40B4-BE49-F238E27FC236}">
                <a16:creationId xmlns:a16="http://schemas.microsoft.com/office/drawing/2014/main" id="{365B8CD1-4A6C-451B-9772-FE67DB97AE0F}"/>
              </a:ext>
            </a:extLst>
          </p:cNvPr>
          <p:cNvSpPr>
            <a:spLocks noGrp="1"/>
          </p:cNvSpPr>
          <p:nvPr>
            <p:ph type="sldNum" sz="quarter" idx="4"/>
          </p:nvPr>
        </p:nvSpPr>
        <p:spPr>
          <a:xfrm>
            <a:off x="4724400" y="6226391"/>
            <a:ext cx="2743200" cy="365125"/>
          </a:xfrm>
          <a:prstGeom prst="rect">
            <a:avLst/>
          </a:prstGeom>
        </p:spPr>
        <p:txBody>
          <a:bodyPr vert="horz" lIns="91440" tIns="45720" rIns="91440" bIns="45720" rtlCol="0" anchor="ctr"/>
          <a:lstStyle>
            <a:lvl1pPr algn="ctr">
              <a:defRPr sz="1200" b="1">
                <a:solidFill>
                  <a:srgbClr val="1B1464"/>
                </a:solidFill>
                <a:latin typeface="Arial Narrow" panose="020B0606020202030204" pitchFamily="34" charset="0"/>
              </a:defRPr>
            </a:lvl1pPr>
          </a:lstStyle>
          <a:p>
            <a:fld id="{E810C518-F830-431D-8D5C-6BC52F406456}" type="slidenum">
              <a:rPr lang="en-US" smtClean="0"/>
              <a:pPr/>
              <a:t>‹#›</a:t>
            </a:fld>
            <a:endParaRPr lang="en-US" dirty="0"/>
          </a:p>
        </p:txBody>
      </p:sp>
    </p:spTree>
    <p:extLst>
      <p:ext uri="{BB962C8B-B14F-4D97-AF65-F5344CB8AC3E}">
        <p14:creationId xmlns:p14="http://schemas.microsoft.com/office/powerpoint/2010/main" val="98784268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7" r:id="rId3"/>
    <p:sldLayoutId id="2147483655" r:id="rId4"/>
    <p:sldLayoutId id="2147483664" r:id="rId5"/>
    <p:sldLayoutId id="2147483650" r:id="rId6"/>
    <p:sldLayoutId id="2147483653" r:id="rId7"/>
    <p:sldLayoutId id="2147483662" r:id="rId8"/>
    <p:sldLayoutId id="2147483663" r:id="rId9"/>
    <p:sldLayoutId id="2147483665" r:id="rId10"/>
    <p:sldLayoutId id="2147483666" r:id="rId11"/>
  </p:sldLayoutIdLst>
  <p:hf hdr="0" ftr="0" dt="0"/>
  <p:txStyles>
    <p:title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mj-cs"/>
        </a:defRPr>
      </a:lvl1pPr>
    </p:titleStyle>
    <p:body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55.png"/><Relationship Id="rId9" Type="http://schemas.openxmlformats.org/officeDocument/2006/relationships/image" Target="../media/image2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media" Target="../media/media4.mp4"/><Relationship Id="rId7" Type="http://schemas.openxmlformats.org/officeDocument/2006/relationships/image" Target="../media/image9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33.xml"/><Relationship Id="rId5" Type="http://schemas.openxmlformats.org/officeDocument/2006/relationships/slideLayout" Target="../slideLayouts/slideLayout5.xml"/><Relationship Id="rId4" Type="http://schemas.openxmlformats.org/officeDocument/2006/relationships/video" Target="../media/media4.mp4"/></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microsoft.com/office/2007/relationships/media" Target="../media/media6.mp4"/><Relationship Id="rId7"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99.png"/><Relationship Id="rId5" Type="http://schemas.microsoft.com/office/2007/relationships/media" Target="../media/media7.mp4"/><Relationship Id="rId10" Type="http://schemas.openxmlformats.org/officeDocument/2006/relationships/image" Target="../media/image98.png"/><Relationship Id="rId4" Type="http://schemas.openxmlformats.org/officeDocument/2006/relationships/video" Target="../media/media6.mp4"/><Relationship Id="rId9"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7.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microsoft.com/office/2007/relationships/hdphoto" Target="../media/hdphoto6.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EDD3A0-FAFB-42B4-B9CB-555D7A39E342}"/>
              </a:ext>
            </a:extLst>
          </p:cNvPr>
          <p:cNvSpPr>
            <a:spLocks noGrp="1"/>
          </p:cNvSpPr>
          <p:nvPr>
            <p:ph type="ctrTitle"/>
          </p:nvPr>
        </p:nvSpPr>
        <p:spPr>
          <a:xfrm>
            <a:off x="653742" y="1563679"/>
            <a:ext cx="11005751" cy="1284225"/>
          </a:xfrm>
        </p:spPr>
        <p:txBody>
          <a:bodyPr>
            <a:normAutofit fontScale="90000"/>
          </a:bodyPr>
          <a:lstStyle/>
          <a:p>
            <a:r>
              <a:rPr lang="en-US" i="0" dirty="0"/>
              <a:t>Efficient Caustics Rendering via Spatial and Temporal Path Reuse</a:t>
            </a:r>
          </a:p>
        </p:txBody>
      </p:sp>
      <p:sp>
        <p:nvSpPr>
          <p:cNvPr id="3" name="부제목 2">
            <a:extLst>
              <a:ext uri="{FF2B5EF4-FFF2-40B4-BE49-F238E27FC236}">
                <a16:creationId xmlns:a16="http://schemas.microsoft.com/office/drawing/2014/main" id="{F6609C6B-FA70-4105-B19B-9E0AC4C20E7C}"/>
              </a:ext>
            </a:extLst>
          </p:cNvPr>
          <p:cNvSpPr>
            <a:spLocks noGrp="1"/>
          </p:cNvSpPr>
          <p:nvPr>
            <p:ph type="subTitle" idx="1"/>
          </p:nvPr>
        </p:nvSpPr>
        <p:spPr>
          <a:xfrm>
            <a:off x="3201460" y="3155002"/>
            <a:ext cx="5789079" cy="615735"/>
          </a:xfrm>
        </p:spPr>
        <p:txBody>
          <a:bodyPr>
            <a:normAutofit/>
          </a:bodyPr>
          <a:lstStyle/>
          <a:p>
            <a:pPr algn="ctr"/>
            <a:r>
              <a:rPr lang="en-US" sz="2800" i="0" dirty="0"/>
              <a:t>Xiaofeng Xu</a:t>
            </a:r>
            <a:r>
              <a:rPr lang="en-US" sz="2800" i="0" baseline="30000" dirty="0"/>
              <a:t>1</a:t>
            </a:r>
            <a:r>
              <a:rPr lang="en-US" sz="2800" i="0" dirty="0"/>
              <a:t>, Lu Wang</a:t>
            </a:r>
            <a:r>
              <a:rPr lang="en-US" sz="2800" i="0" baseline="30000" dirty="0"/>
              <a:t>1</a:t>
            </a:r>
            <a:r>
              <a:rPr lang="en-US" sz="2800" i="0" dirty="0"/>
              <a:t>, Beibei Wang</a:t>
            </a:r>
            <a:r>
              <a:rPr lang="en-US" sz="2800" i="0" baseline="30000" dirty="0"/>
              <a:t>2,3</a:t>
            </a:r>
          </a:p>
        </p:txBody>
      </p:sp>
      <p:sp>
        <p:nvSpPr>
          <p:cNvPr id="4" name="文本框 3">
            <a:extLst>
              <a:ext uri="{FF2B5EF4-FFF2-40B4-BE49-F238E27FC236}">
                <a16:creationId xmlns:a16="http://schemas.microsoft.com/office/drawing/2014/main" id="{01585F40-E2AF-4F0D-B2EE-B77CD440EB79}"/>
              </a:ext>
            </a:extLst>
          </p:cNvPr>
          <p:cNvSpPr txBox="1"/>
          <p:nvPr/>
        </p:nvSpPr>
        <p:spPr>
          <a:xfrm>
            <a:off x="3535012" y="3851223"/>
            <a:ext cx="6168624" cy="1200329"/>
          </a:xfrm>
          <a:prstGeom prst="rect">
            <a:avLst/>
          </a:prstGeom>
          <a:noFill/>
        </p:spPr>
        <p:txBody>
          <a:bodyPr wrap="square" rtlCol="0">
            <a:spAutoFit/>
          </a:bodyPr>
          <a:lstStyle/>
          <a:p>
            <a:r>
              <a:rPr lang="en-US" altLang="zh-CN" sz="2400" baseline="30000" dirty="0">
                <a:solidFill>
                  <a:schemeClr val="bg1"/>
                </a:solidFill>
                <a:latin typeface="Arial Narrow" panose="020B0606020202030204" pitchFamily="34" charset="0"/>
                <a:cs typeface="Arial" panose="020B0604020202020204" pitchFamily="34" charset="0"/>
              </a:rPr>
              <a:t>1</a:t>
            </a:r>
            <a:r>
              <a:rPr lang="en-US" altLang="zh-CN" sz="2400" dirty="0">
                <a:solidFill>
                  <a:schemeClr val="bg1"/>
                </a:solidFill>
                <a:latin typeface="Arial Narrow" panose="020B0606020202030204" pitchFamily="34" charset="0"/>
                <a:cs typeface="Arial" panose="020B0604020202020204" pitchFamily="34" charset="0"/>
              </a:rPr>
              <a:t>Shandong</a:t>
            </a:r>
            <a:r>
              <a:rPr lang="en-US" altLang="zh-CN" sz="2400" dirty="0"/>
              <a:t> </a:t>
            </a:r>
            <a:r>
              <a:rPr lang="en-US" altLang="zh-CN" sz="2400" dirty="0">
                <a:solidFill>
                  <a:schemeClr val="bg1"/>
                </a:solidFill>
                <a:latin typeface="Arial Narrow" panose="020B0606020202030204" pitchFamily="34" charset="0"/>
                <a:cs typeface="Arial" panose="020B0604020202020204" pitchFamily="34" charset="0"/>
              </a:rPr>
              <a:t>University, China</a:t>
            </a:r>
          </a:p>
          <a:p>
            <a:r>
              <a:rPr lang="en-US" altLang="zh-CN" sz="2400" baseline="30000" dirty="0">
                <a:solidFill>
                  <a:schemeClr val="bg1"/>
                </a:solidFill>
                <a:latin typeface="Arial Narrow" panose="020B0606020202030204" pitchFamily="34" charset="0"/>
                <a:cs typeface="Arial" panose="020B0604020202020204" pitchFamily="34" charset="0"/>
              </a:rPr>
              <a:t>2</a:t>
            </a:r>
            <a:r>
              <a:rPr lang="en-US" altLang="zh-CN" sz="2400" dirty="0">
                <a:solidFill>
                  <a:schemeClr val="bg1"/>
                </a:solidFill>
                <a:latin typeface="Arial Narrow" panose="020B0606020202030204" pitchFamily="34" charset="0"/>
                <a:cs typeface="Arial" panose="020B0604020202020204" pitchFamily="34" charset="0"/>
              </a:rPr>
              <a:t>Nankai University, China</a:t>
            </a:r>
          </a:p>
          <a:p>
            <a:r>
              <a:rPr lang="en-US" altLang="zh-CN" sz="2400" baseline="30000" dirty="0">
                <a:solidFill>
                  <a:schemeClr val="bg1"/>
                </a:solidFill>
                <a:latin typeface="Arial Narrow" panose="020B0606020202030204" pitchFamily="34" charset="0"/>
                <a:cs typeface="Arial" panose="020B0604020202020204" pitchFamily="34" charset="0"/>
              </a:rPr>
              <a:t>3</a:t>
            </a:r>
            <a:r>
              <a:rPr lang="en-US" altLang="zh-CN" sz="2400" dirty="0">
                <a:solidFill>
                  <a:schemeClr val="bg1"/>
                </a:solidFill>
                <a:latin typeface="Arial Narrow" panose="020B0606020202030204" pitchFamily="34" charset="0"/>
                <a:cs typeface="Arial" panose="020B0604020202020204" pitchFamily="34" charset="0"/>
              </a:rPr>
              <a:t>Nanjing University of Science and Technology, China</a:t>
            </a:r>
            <a:endParaRPr lang="zh-CN" altLang="en-US" sz="2400" dirty="0">
              <a:solidFill>
                <a:schemeClr val="bg1"/>
              </a:solidFill>
              <a:latin typeface="Arial Narrow" panose="020B0606020202030204" pitchFamily="34" charset="0"/>
              <a:cs typeface="Arial" panose="020B0604020202020204" pitchFamily="34" charset="0"/>
            </a:endParaRPr>
          </a:p>
        </p:txBody>
      </p:sp>
      <p:pic>
        <p:nvPicPr>
          <p:cNvPr id="8" name="图片 7">
            <a:extLst>
              <a:ext uri="{FF2B5EF4-FFF2-40B4-BE49-F238E27FC236}">
                <a16:creationId xmlns:a16="http://schemas.microsoft.com/office/drawing/2014/main" id="{6CE6E88A-830D-DF3A-AA66-E74CC48A6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638" y="5481864"/>
            <a:ext cx="2505075" cy="781050"/>
          </a:xfrm>
          <a:prstGeom prst="rect">
            <a:avLst/>
          </a:prstGeom>
        </p:spPr>
      </p:pic>
      <p:pic>
        <p:nvPicPr>
          <p:cNvPr id="10" name="图片 9">
            <a:extLst>
              <a:ext uri="{FF2B5EF4-FFF2-40B4-BE49-F238E27FC236}">
                <a16:creationId xmlns:a16="http://schemas.microsoft.com/office/drawing/2014/main" id="{C39FAAF6-B115-B22D-66F1-675BEBDC8CF9}"/>
              </a:ext>
            </a:extLst>
          </p:cNvPr>
          <p:cNvPicPr>
            <a:picLocks noChangeAspect="1"/>
          </p:cNvPicPr>
          <p:nvPr/>
        </p:nvPicPr>
        <p:blipFill rotWithShape="1">
          <a:blip r:embed="rId4">
            <a:extLst>
              <a:ext uri="{28A0092B-C50C-407E-A947-70E740481C1C}">
                <a14:useLocalDpi xmlns:a14="http://schemas.microsoft.com/office/drawing/2010/main" val="0"/>
              </a:ext>
            </a:extLst>
          </a:blip>
          <a:srcRect l="27389"/>
          <a:stretch/>
        </p:blipFill>
        <p:spPr>
          <a:xfrm>
            <a:off x="5352468" y="5481864"/>
            <a:ext cx="2365336" cy="790575"/>
          </a:xfrm>
          <a:prstGeom prst="rect">
            <a:avLst/>
          </a:prstGeom>
        </p:spPr>
      </p:pic>
      <p:pic>
        <p:nvPicPr>
          <p:cNvPr id="12" name="图片 11">
            <a:extLst>
              <a:ext uri="{FF2B5EF4-FFF2-40B4-BE49-F238E27FC236}">
                <a16:creationId xmlns:a16="http://schemas.microsoft.com/office/drawing/2014/main" id="{62FF0097-B5E3-A655-FDF9-77EBEB590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955" y="5510439"/>
            <a:ext cx="3305175" cy="762000"/>
          </a:xfrm>
          <a:prstGeom prst="rect">
            <a:avLst/>
          </a:prstGeom>
        </p:spPr>
      </p:pic>
    </p:spTree>
    <p:extLst>
      <p:ext uri="{BB962C8B-B14F-4D97-AF65-F5344CB8AC3E}">
        <p14:creationId xmlns:p14="http://schemas.microsoft.com/office/powerpoint/2010/main" val="65714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10</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338639" cy="707974"/>
          </a:xfrm>
        </p:spPr>
        <p:txBody>
          <a:bodyPr>
            <a:normAutofit fontScale="90000"/>
          </a:bodyPr>
          <a:lstStyle/>
          <a:p>
            <a:r>
              <a:rPr lang="en-US" altLang="zh-CN" sz="4900" i="0" dirty="0"/>
              <a:t>Specular Manifold Sampling     </a:t>
            </a:r>
            <a:r>
              <a:rPr lang="en-US" altLang="zh-CN" sz="3600" b="0" dirty="0"/>
              <a:t>[Zeltner et al. 2020]</a:t>
            </a:r>
            <a:endParaRPr lang="en-US" b="0" i="0" dirty="0"/>
          </a:p>
        </p:txBody>
      </p:sp>
      <p:sp>
        <p:nvSpPr>
          <p:cNvPr id="10" name="矩形 9">
            <a:extLst>
              <a:ext uri="{FF2B5EF4-FFF2-40B4-BE49-F238E27FC236}">
                <a16:creationId xmlns:a16="http://schemas.microsoft.com/office/drawing/2014/main" id="{F931069F-6277-4D08-920C-E5CBEF377C36}"/>
              </a:ext>
            </a:extLst>
          </p:cNvPr>
          <p:cNvSpPr/>
          <p:nvPr/>
        </p:nvSpPr>
        <p:spPr>
          <a:xfrm>
            <a:off x="6356127" y="6476393"/>
            <a:ext cx="5835870" cy="400110"/>
          </a:xfrm>
          <a:prstGeom prst="rect">
            <a:avLst/>
          </a:prstGeom>
        </p:spPr>
        <p:txBody>
          <a:bodyPr wrap="square">
            <a:spAutoFit/>
          </a:bodyPr>
          <a:lstStyle/>
          <a:p>
            <a:r>
              <a:rPr lang="en-US" altLang="zh-CN" sz="2000" b="1" dirty="0">
                <a:solidFill>
                  <a:schemeClr val="accent3">
                    <a:lumMod val="75000"/>
                  </a:schemeClr>
                </a:solidFill>
                <a:latin typeface="Arial Narrow" panose="020B0606020202030204" pitchFamily="34" charset="0"/>
                <a:ea typeface="+mj-ea"/>
                <a:cs typeface="Arial" panose="020B0604020202020204" pitchFamily="34" charset="0"/>
              </a:rPr>
              <a:t>from https://rgl.epfl.ch/publications/Zeltner2020Specular</a:t>
            </a:r>
            <a:endParaRPr lang="zh-CN" altLang="en-US" sz="2000" b="1" dirty="0">
              <a:solidFill>
                <a:schemeClr val="accent3">
                  <a:lumMod val="75000"/>
                </a:schemeClr>
              </a:solidFill>
              <a:latin typeface="Arial Narrow" panose="020B0606020202030204" pitchFamily="34" charset="0"/>
              <a:ea typeface="+mj-ea"/>
              <a:cs typeface="Arial" panose="020B0604020202020204" pitchFamily="34" charset="0"/>
            </a:endParaRPr>
          </a:p>
        </p:txBody>
      </p:sp>
      <p:sp>
        <p:nvSpPr>
          <p:cNvPr id="11" name="텍스트 개체 틀 2">
            <a:extLst>
              <a:ext uri="{FF2B5EF4-FFF2-40B4-BE49-F238E27FC236}">
                <a16:creationId xmlns:a16="http://schemas.microsoft.com/office/drawing/2014/main" id="{0F28491A-8E07-486D-8664-836316DD93A6}"/>
              </a:ext>
            </a:extLst>
          </p:cNvPr>
          <p:cNvSpPr txBox="1">
            <a:spLocks/>
          </p:cNvSpPr>
          <p:nvPr/>
        </p:nvSpPr>
        <p:spPr>
          <a:xfrm>
            <a:off x="839788" y="1209987"/>
            <a:ext cx="7546120"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Biased MC estimator</a:t>
            </a:r>
          </a:p>
        </p:txBody>
      </p:sp>
      <p:sp>
        <p:nvSpPr>
          <p:cNvPr id="19" name="文本框 18">
            <a:extLst>
              <a:ext uri="{FF2B5EF4-FFF2-40B4-BE49-F238E27FC236}">
                <a16:creationId xmlns:a16="http://schemas.microsoft.com/office/drawing/2014/main" id="{0F36BA30-7B9E-402E-B42A-7266118B1C9D}"/>
              </a:ext>
            </a:extLst>
          </p:cNvPr>
          <p:cNvSpPr txBox="1"/>
          <p:nvPr/>
        </p:nvSpPr>
        <p:spPr>
          <a:xfrm>
            <a:off x="219919" y="1927871"/>
            <a:ext cx="6356128" cy="1015663"/>
          </a:xfrm>
          <a:prstGeom prst="rect">
            <a:avLst/>
          </a:prstGeom>
          <a:noFill/>
        </p:spPr>
        <p:txBody>
          <a:bodyPr wrap="square" rtlCol="0">
            <a:spAutoFit/>
          </a:bodyPr>
          <a:lstStyle/>
          <a:p>
            <a:pPr marL="457200" indent="-457200">
              <a:buFont typeface="Wingdings 2" panose="05020102010507070707" pitchFamily="18" charset="2"/>
              <a:buChar char=""/>
            </a:pPr>
            <a:r>
              <a:rPr lang="en-US" altLang="zh-CN" sz="3000" dirty="0">
                <a:solidFill>
                  <a:srgbClr val="1B1464"/>
                </a:solidFill>
                <a:latin typeface="Arial" panose="020B0604020202020204" pitchFamily="34" charset="0"/>
                <a:cs typeface="Arial" panose="020B0604020202020204" pitchFamily="34" charset="0"/>
                <a:sym typeface="Wingdings 2" panose="05020102010507070707" pitchFamily="18" charset="2"/>
              </a:rPr>
              <a:t>Bernoulli trials with fixed budget of samples (</a:t>
            </a:r>
            <a:r>
              <a:rPr lang="en-US" altLang="zh-CN" sz="3000" i="1" dirty="0">
                <a:solidFill>
                  <a:srgbClr val="1B1464"/>
                </a:solidFill>
                <a:latin typeface="Arial" panose="020B0604020202020204" pitchFamily="34" charset="0"/>
                <a:cs typeface="Arial" panose="020B0604020202020204" pitchFamily="34" charset="0"/>
                <a:sym typeface="Wingdings 2" panose="05020102010507070707" pitchFamily="18" charset="2"/>
              </a:rPr>
              <a:t>M</a:t>
            </a:r>
            <a:r>
              <a:rPr lang="en-US" altLang="zh-CN" sz="3000" dirty="0">
                <a:solidFill>
                  <a:srgbClr val="1B1464"/>
                </a:solidFill>
                <a:latin typeface="Arial" panose="020B0604020202020204" pitchFamily="34" charset="0"/>
                <a:cs typeface="Arial" panose="020B0604020202020204" pitchFamily="34" charset="0"/>
                <a:sym typeface="Wingdings 2" panose="05020102010507070707" pitchFamily="18" charset="2"/>
              </a:rPr>
              <a:t>)</a:t>
            </a:r>
          </a:p>
        </p:txBody>
      </p:sp>
      <p:pic>
        <p:nvPicPr>
          <p:cNvPr id="2" name="图片 1">
            <a:extLst>
              <a:ext uri="{FF2B5EF4-FFF2-40B4-BE49-F238E27FC236}">
                <a16:creationId xmlns:a16="http://schemas.microsoft.com/office/drawing/2014/main" id="{CE1ACE54-0C2F-4888-A095-BB2777046E94}"/>
              </a:ext>
            </a:extLst>
          </p:cNvPr>
          <p:cNvPicPr>
            <a:picLocks noChangeAspect="1"/>
          </p:cNvPicPr>
          <p:nvPr/>
        </p:nvPicPr>
        <p:blipFill>
          <a:blip r:embed="rId3">
            <a:duotone>
              <a:prstClr val="black"/>
              <a:srgbClr val="E2DEFF">
                <a:tint val="45000"/>
                <a:satMod val="400000"/>
              </a:srgbClr>
            </a:duotone>
          </a:blip>
          <a:stretch>
            <a:fillRect/>
          </a:stretch>
        </p:blipFill>
        <p:spPr>
          <a:xfrm>
            <a:off x="792857" y="3237649"/>
            <a:ext cx="1739369" cy="1080000"/>
          </a:xfrm>
          <a:prstGeom prst="rect">
            <a:avLst/>
          </a:prstGeom>
        </p:spPr>
      </p:pic>
      <p:pic>
        <p:nvPicPr>
          <p:cNvPr id="36" name="图片 35">
            <a:extLst>
              <a:ext uri="{FF2B5EF4-FFF2-40B4-BE49-F238E27FC236}">
                <a16:creationId xmlns:a16="http://schemas.microsoft.com/office/drawing/2014/main" id="{D4ADF9EF-935C-4ADF-9171-33444A8B85A3}"/>
              </a:ext>
            </a:extLst>
          </p:cNvPr>
          <p:cNvPicPr>
            <a:picLocks noChangeAspect="1"/>
          </p:cNvPicPr>
          <p:nvPr/>
        </p:nvPicPr>
        <p:blipFill>
          <a:blip r:embed="rId4">
            <a:duotone>
              <a:prstClr val="black"/>
              <a:srgbClr val="E2DEFF">
                <a:tint val="45000"/>
                <a:satMod val="400000"/>
              </a:srgbClr>
            </a:duotone>
          </a:blip>
          <a:stretch>
            <a:fillRect/>
          </a:stretch>
        </p:blipFill>
        <p:spPr>
          <a:xfrm>
            <a:off x="2589540" y="3225906"/>
            <a:ext cx="1672258" cy="1080000"/>
          </a:xfrm>
          <a:prstGeom prst="rect">
            <a:avLst/>
          </a:prstGeom>
        </p:spPr>
      </p:pic>
      <p:pic>
        <p:nvPicPr>
          <p:cNvPr id="37" name="图片 36">
            <a:extLst>
              <a:ext uri="{FF2B5EF4-FFF2-40B4-BE49-F238E27FC236}">
                <a16:creationId xmlns:a16="http://schemas.microsoft.com/office/drawing/2014/main" id="{6F367EA8-FC81-447A-93A1-4FB01C121DD6}"/>
              </a:ext>
            </a:extLst>
          </p:cNvPr>
          <p:cNvPicPr>
            <a:picLocks noChangeAspect="1"/>
          </p:cNvPicPr>
          <p:nvPr/>
        </p:nvPicPr>
        <p:blipFill>
          <a:blip r:embed="rId5"/>
          <a:stretch>
            <a:fillRect/>
          </a:stretch>
        </p:blipFill>
        <p:spPr>
          <a:xfrm>
            <a:off x="6804000" y="2008800"/>
            <a:ext cx="3862088" cy="3960000"/>
          </a:xfrm>
          <a:prstGeom prst="rect">
            <a:avLst/>
          </a:prstGeom>
        </p:spPr>
      </p:pic>
      <p:grpSp>
        <p:nvGrpSpPr>
          <p:cNvPr id="54" name="组合 53">
            <a:extLst>
              <a:ext uri="{FF2B5EF4-FFF2-40B4-BE49-F238E27FC236}">
                <a16:creationId xmlns:a16="http://schemas.microsoft.com/office/drawing/2014/main" id="{3643A186-0EDB-433B-87E6-246329A7298C}"/>
              </a:ext>
            </a:extLst>
          </p:cNvPr>
          <p:cNvGrpSpPr/>
          <p:nvPr/>
        </p:nvGrpSpPr>
        <p:grpSpPr>
          <a:xfrm>
            <a:off x="7031773" y="2455062"/>
            <a:ext cx="3069751" cy="2684021"/>
            <a:chOff x="7031773" y="2455062"/>
            <a:chExt cx="3069751" cy="2684021"/>
          </a:xfrm>
        </p:grpSpPr>
        <p:sp>
          <p:nvSpPr>
            <p:cNvPr id="38" name="流程图: 接点 37">
              <a:extLst>
                <a:ext uri="{FF2B5EF4-FFF2-40B4-BE49-F238E27FC236}">
                  <a16:creationId xmlns:a16="http://schemas.microsoft.com/office/drawing/2014/main" id="{CBB19E62-E7D9-4E56-B027-196527161044}"/>
                </a:ext>
              </a:extLst>
            </p:cNvPr>
            <p:cNvSpPr>
              <a:spLocks noChangeAspect="1"/>
            </p:cNvSpPr>
            <p:nvPr/>
          </p:nvSpPr>
          <p:spPr>
            <a:xfrm>
              <a:off x="7031773" y="2455062"/>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流程图: 接点 38">
              <a:extLst>
                <a:ext uri="{FF2B5EF4-FFF2-40B4-BE49-F238E27FC236}">
                  <a16:creationId xmlns:a16="http://schemas.microsoft.com/office/drawing/2014/main" id="{3BAB1B44-7117-4A62-971B-FE5E1ABA3A2C}"/>
                </a:ext>
              </a:extLst>
            </p:cNvPr>
            <p:cNvSpPr>
              <a:spLocks noChangeAspect="1"/>
            </p:cNvSpPr>
            <p:nvPr/>
          </p:nvSpPr>
          <p:spPr>
            <a:xfrm>
              <a:off x="7595243" y="2845511"/>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流程图: 接点 39">
              <a:extLst>
                <a:ext uri="{FF2B5EF4-FFF2-40B4-BE49-F238E27FC236}">
                  <a16:creationId xmlns:a16="http://schemas.microsoft.com/office/drawing/2014/main" id="{C5B4A52F-F66B-4D1F-9C4A-3D24CF7AFAAF}"/>
                </a:ext>
              </a:extLst>
            </p:cNvPr>
            <p:cNvSpPr>
              <a:spLocks noChangeAspect="1"/>
            </p:cNvSpPr>
            <p:nvPr/>
          </p:nvSpPr>
          <p:spPr>
            <a:xfrm>
              <a:off x="8385908" y="2606851"/>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流程图: 接点 40">
              <a:extLst>
                <a:ext uri="{FF2B5EF4-FFF2-40B4-BE49-F238E27FC236}">
                  <a16:creationId xmlns:a16="http://schemas.microsoft.com/office/drawing/2014/main" id="{C76423EE-A50B-4086-947F-A0149004E119}"/>
                </a:ext>
              </a:extLst>
            </p:cNvPr>
            <p:cNvSpPr>
              <a:spLocks noChangeAspect="1"/>
            </p:cNvSpPr>
            <p:nvPr/>
          </p:nvSpPr>
          <p:spPr>
            <a:xfrm>
              <a:off x="9474126" y="2588698"/>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a:extLst>
                <a:ext uri="{FF2B5EF4-FFF2-40B4-BE49-F238E27FC236}">
                  <a16:creationId xmlns:a16="http://schemas.microsoft.com/office/drawing/2014/main" id="{188D712F-DAB9-4BB1-9CAF-176CF8A14FCF}"/>
                </a:ext>
              </a:extLst>
            </p:cNvPr>
            <p:cNvSpPr>
              <a:spLocks noChangeAspect="1"/>
            </p:cNvSpPr>
            <p:nvPr/>
          </p:nvSpPr>
          <p:spPr>
            <a:xfrm>
              <a:off x="9445264" y="3221744"/>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流程图: 接点 42">
              <a:extLst>
                <a:ext uri="{FF2B5EF4-FFF2-40B4-BE49-F238E27FC236}">
                  <a16:creationId xmlns:a16="http://schemas.microsoft.com/office/drawing/2014/main" id="{DB292213-EA1D-45EB-BE94-BE0AB74DA6DA}"/>
                </a:ext>
              </a:extLst>
            </p:cNvPr>
            <p:cNvSpPr>
              <a:spLocks noChangeAspect="1"/>
            </p:cNvSpPr>
            <p:nvPr/>
          </p:nvSpPr>
          <p:spPr>
            <a:xfrm>
              <a:off x="9905067" y="2966440"/>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流程图: 接点 43">
              <a:extLst>
                <a:ext uri="{FF2B5EF4-FFF2-40B4-BE49-F238E27FC236}">
                  <a16:creationId xmlns:a16="http://schemas.microsoft.com/office/drawing/2014/main" id="{B0C3E495-95AB-49ED-BA62-A0C2BFE94AFD}"/>
                </a:ext>
              </a:extLst>
            </p:cNvPr>
            <p:cNvSpPr>
              <a:spLocks noChangeAspect="1"/>
            </p:cNvSpPr>
            <p:nvPr/>
          </p:nvSpPr>
          <p:spPr>
            <a:xfrm>
              <a:off x="9928217" y="3618463"/>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流程图: 接点 44">
              <a:extLst>
                <a:ext uri="{FF2B5EF4-FFF2-40B4-BE49-F238E27FC236}">
                  <a16:creationId xmlns:a16="http://schemas.microsoft.com/office/drawing/2014/main" id="{86DA37CF-9C2B-4B92-A141-1B4F546CB6D9}"/>
                </a:ext>
              </a:extLst>
            </p:cNvPr>
            <p:cNvSpPr>
              <a:spLocks noChangeAspect="1"/>
            </p:cNvSpPr>
            <p:nvPr/>
          </p:nvSpPr>
          <p:spPr>
            <a:xfrm>
              <a:off x="9589558" y="4788886"/>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流程图: 接点 45">
              <a:extLst>
                <a:ext uri="{FF2B5EF4-FFF2-40B4-BE49-F238E27FC236}">
                  <a16:creationId xmlns:a16="http://schemas.microsoft.com/office/drawing/2014/main" id="{74AF48FA-615C-4D37-8CAF-5DA67D832E77}"/>
                </a:ext>
              </a:extLst>
            </p:cNvPr>
            <p:cNvSpPr>
              <a:spLocks noChangeAspect="1"/>
            </p:cNvSpPr>
            <p:nvPr/>
          </p:nvSpPr>
          <p:spPr>
            <a:xfrm>
              <a:off x="8686335" y="4762871"/>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流程图: 接点 46">
              <a:extLst>
                <a:ext uri="{FF2B5EF4-FFF2-40B4-BE49-F238E27FC236}">
                  <a16:creationId xmlns:a16="http://schemas.microsoft.com/office/drawing/2014/main" id="{E5074E7F-3F3C-4B2C-9802-7016EF69FE01}"/>
                </a:ext>
              </a:extLst>
            </p:cNvPr>
            <p:cNvSpPr>
              <a:spLocks noChangeAspect="1"/>
            </p:cNvSpPr>
            <p:nvPr/>
          </p:nvSpPr>
          <p:spPr>
            <a:xfrm>
              <a:off x="8430270" y="4960931"/>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流程图: 接点 47">
              <a:extLst>
                <a:ext uri="{FF2B5EF4-FFF2-40B4-BE49-F238E27FC236}">
                  <a16:creationId xmlns:a16="http://schemas.microsoft.com/office/drawing/2014/main" id="{00DB5546-A476-41E0-B9A7-C3B6D7AB4279}"/>
                </a:ext>
              </a:extLst>
            </p:cNvPr>
            <p:cNvSpPr>
              <a:spLocks noChangeAspect="1"/>
            </p:cNvSpPr>
            <p:nvPr/>
          </p:nvSpPr>
          <p:spPr>
            <a:xfrm>
              <a:off x="7843237" y="3748278"/>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流程图: 接点 48">
              <a:extLst>
                <a:ext uri="{FF2B5EF4-FFF2-40B4-BE49-F238E27FC236}">
                  <a16:creationId xmlns:a16="http://schemas.microsoft.com/office/drawing/2014/main" id="{4D2667C8-41BD-46A2-937D-9478C2D85B5C}"/>
                </a:ext>
              </a:extLst>
            </p:cNvPr>
            <p:cNvSpPr>
              <a:spLocks noChangeAspect="1"/>
            </p:cNvSpPr>
            <p:nvPr/>
          </p:nvSpPr>
          <p:spPr>
            <a:xfrm>
              <a:off x="8411565" y="3868052"/>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流程图: 接点 49">
              <a:extLst>
                <a:ext uri="{FF2B5EF4-FFF2-40B4-BE49-F238E27FC236}">
                  <a16:creationId xmlns:a16="http://schemas.microsoft.com/office/drawing/2014/main" id="{CFA1D6F1-761D-4EE1-9D38-6DF6EED579E5}"/>
                </a:ext>
              </a:extLst>
            </p:cNvPr>
            <p:cNvSpPr>
              <a:spLocks noChangeAspect="1"/>
            </p:cNvSpPr>
            <p:nvPr/>
          </p:nvSpPr>
          <p:spPr>
            <a:xfrm>
              <a:off x="7357001" y="4579509"/>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流程图: 接点 50">
              <a:extLst>
                <a:ext uri="{FF2B5EF4-FFF2-40B4-BE49-F238E27FC236}">
                  <a16:creationId xmlns:a16="http://schemas.microsoft.com/office/drawing/2014/main" id="{54CD7C4A-A231-43F2-8572-112E93047075}"/>
                </a:ext>
              </a:extLst>
            </p:cNvPr>
            <p:cNvSpPr>
              <a:spLocks noChangeAspect="1"/>
            </p:cNvSpPr>
            <p:nvPr/>
          </p:nvSpPr>
          <p:spPr>
            <a:xfrm>
              <a:off x="7031773" y="4967038"/>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流程图: 接点 51">
              <a:extLst>
                <a:ext uri="{FF2B5EF4-FFF2-40B4-BE49-F238E27FC236}">
                  <a16:creationId xmlns:a16="http://schemas.microsoft.com/office/drawing/2014/main" id="{4059952D-D685-4207-852F-9D283A35F1B6}"/>
                </a:ext>
              </a:extLst>
            </p:cNvPr>
            <p:cNvSpPr>
              <a:spLocks noChangeAspect="1"/>
            </p:cNvSpPr>
            <p:nvPr/>
          </p:nvSpPr>
          <p:spPr>
            <a:xfrm>
              <a:off x="8882550" y="3221744"/>
              <a:ext cx="173307" cy="172045"/>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5" name="文本框 54">
            <a:extLst>
              <a:ext uri="{FF2B5EF4-FFF2-40B4-BE49-F238E27FC236}">
                <a16:creationId xmlns:a16="http://schemas.microsoft.com/office/drawing/2014/main" id="{3CE20407-7118-48B9-9EEF-BFB7FD1EAEB3}"/>
              </a:ext>
            </a:extLst>
          </p:cNvPr>
          <p:cNvSpPr txBox="1"/>
          <p:nvPr/>
        </p:nvSpPr>
        <p:spPr>
          <a:xfrm>
            <a:off x="219919" y="5250835"/>
            <a:ext cx="6356128" cy="1015663"/>
          </a:xfrm>
          <a:prstGeom prst="rect">
            <a:avLst/>
          </a:prstGeom>
          <a:noFill/>
        </p:spPr>
        <p:txBody>
          <a:bodyPr wrap="square" rtlCol="0">
            <a:spAutoFit/>
          </a:bodyPr>
          <a:lstStyle/>
          <a:p>
            <a:pPr marL="457200" indent="-457200">
              <a:buFont typeface="Wingdings 2" panose="05020102010507070707" pitchFamily="18" charset="2"/>
              <a:buChar char=""/>
            </a:pPr>
            <a:r>
              <a:rPr lang="en-US" altLang="zh-CN" sz="3000" dirty="0">
                <a:solidFill>
                  <a:srgbClr val="1B1464"/>
                </a:solidFill>
                <a:latin typeface="Arial" panose="020B0604020202020204" pitchFamily="34" charset="0"/>
                <a:cs typeface="Arial" panose="020B0604020202020204" pitchFamily="34" charset="0"/>
                <a:sym typeface="Wingdings 2" panose="05020102010507070707" pitchFamily="18" charset="2"/>
              </a:rPr>
              <a:t>Cluster the </a:t>
            </a:r>
            <a:r>
              <a:rPr lang="en-US" altLang="zh-CN" sz="3000" i="1" dirty="0">
                <a:solidFill>
                  <a:srgbClr val="1B1464"/>
                </a:solidFill>
                <a:latin typeface="Arial" panose="020B0604020202020204" pitchFamily="34" charset="0"/>
                <a:cs typeface="Arial" panose="020B0604020202020204" pitchFamily="34" charset="0"/>
                <a:sym typeface="Wingdings 2" panose="05020102010507070707" pitchFamily="18" charset="2"/>
              </a:rPr>
              <a:t>M </a:t>
            </a:r>
            <a:r>
              <a:rPr lang="en-US" altLang="zh-CN" sz="3000" dirty="0">
                <a:solidFill>
                  <a:srgbClr val="1B1464"/>
                </a:solidFill>
                <a:latin typeface="Arial" panose="020B0604020202020204" pitchFamily="34" charset="0"/>
                <a:cs typeface="Arial" panose="020B0604020202020204" pitchFamily="34" charset="0"/>
                <a:sym typeface="Wingdings 2" panose="05020102010507070707" pitchFamily="18" charset="2"/>
              </a:rPr>
              <a:t>samples into  a set of unique solutions (</a:t>
            </a:r>
            <a:r>
              <a:rPr lang="en-US" altLang="zh-CN" sz="3000" i="1" dirty="0">
                <a:solidFill>
                  <a:srgbClr val="1B1464"/>
                </a:solidFill>
                <a:latin typeface="Arial" panose="020B0604020202020204" pitchFamily="34" charset="0"/>
                <a:cs typeface="Arial" panose="020B0604020202020204" pitchFamily="34" charset="0"/>
                <a:sym typeface="Wingdings 2" panose="05020102010507070707" pitchFamily="18" charset="2"/>
              </a:rPr>
              <a:t>L</a:t>
            </a:r>
            <a:r>
              <a:rPr lang="en-US" altLang="zh-CN" sz="3000" dirty="0">
                <a:solidFill>
                  <a:srgbClr val="1B1464"/>
                </a:solidFill>
                <a:latin typeface="Arial" panose="020B0604020202020204" pitchFamily="34" charset="0"/>
                <a:cs typeface="Arial" panose="020B0604020202020204" pitchFamily="34" charset="0"/>
                <a:sym typeface="Wingdings 2" panose="05020102010507070707" pitchFamily="18" charset="2"/>
              </a:rPr>
              <a:t>)</a:t>
            </a:r>
          </a:p>
        </p:txBody>
      </p:sp>
      <p:pic>
        <p:nvPicPr>
          <p:cNvPr id="56" name="图片 55">
            <a:extLst>
              <a:ext uri="{FF2B5EF4-FFF2-40B4-BE49-F238E27FC236}">
                <a16:creationId xmlns:a16="http://schemas.microsoft.com/office/drawing/2014/main" id="{76DDB43B-8F99-4553-B5DC-0124D2ED09F8}"/>
              </a:ext>
            </a:extLst>
          </p:cNvPr>
          <p:cNvPicPr>
            <a:picLocks noChangeAspect="1"/>
          </p:cNvPicPr>
          <p:nvPr/>
        </p:nvPicPr>
        <p:blipFill>
          <a:blip r:embed="rId6"/>
          <a:stretch>
            <a:fillRect/>
          </a:stretch>
        </p:blipFill>
        <p:spPr>
          <a:xfrm>
            <a:off x="6804000" y="2008800"/>
            <a:ext cx="3862088" cy="3960000"/>
          </a:xfrm>
          <a:prstGeom prst="rect">
            <a:avLst/>
          </a:prstGeom>
        </p:spPr>
      </p:pic>
      <p:grpSp>
        <p:nvGrpSpPr>
          <p:cNvPr id="17" name="组合 16">
            <a:extLst>
              <a:ext uri="{FF2B5EF4-FFF2-40B4-BE49-F238E27FC236}">
                <a16:creationId xmlns:a16="http://schemas.microsoft.com/office/drawing/2014/main" id="{39CDDC90-81FA-434B-C3C7-B7AC04511B8B}"/>
              </a:ext>
            </a:extLst>
          </p:cNvPr>
          <p:cNvGrpSpPr/>
          <p:nvPr/>
        </p:nvGrpSpPr>
        <p:grpSpPr>
          <a:xfrm>
            <a:off x="1525912" y="3237649"/>
            <a:ext cx="5019265" cy="1813852"/>
            <a:chOff x="1525912" y="3029299"/>
            <a:chExt cx="5019265" cy="1813852"/>
          </a:xfrm>
        </p:grpSpPr>
        <p:pic>
          <p:nvPicPr>
            <p:cNvPr id="33" name="图片 32">
              <a:extLst>
                <a:ext uri="{FF2B5EF4-FFF2-40B4-BE49-F238E27FC236}">
                  <a16:creationId xmlns:a16="http://schemas.microsoft.com/office/drawing/2014/main" id="{8E5E08FE-BC15-465A-9AF5-8BC57E33051D}"/>
                </a:ext>
              </a:extLst>
            </p:cNvPr>
            <p:cNvPicPr>
              <a:picLocks noChangeAspect="1"/>
            </p:cNvPicPr>
            <p:nvPr/>
          </p:nvPicPr>
          <p:blipFill>
            <a:blip r:embed="rId7">
              <a:duotone>
                <a:prstClr val="black"/>
                <a:srgbClr val="E1DDFD">
                  <a:tint val="45000"/>
                  <a:satMod val="400000"/>
                </a:srgbClr>
              </a:duotone>
            </a:blip>
            <a:stretch>
              <a:fillRect/>
            </a:stretch>
          </p:blipFill>
          <p:spPr>
            <a:xfrm>
              <a:off x="2589540" y="3029299"/>
              <a:ext cx="2514193" cy="1080000"/>
            </a:xfrm>
            <a:prstGeom prst="rect">
              <a:avLst/>
            </a:prstGeom>
          </p:spPr>
        </p:pic>
        <p:grpSp>
          <p:nvGrpSpPr>
            <p:cNvPr id="16" name="组合 15">
              <a:extLst>
                <a:ext uri="{FF2B5EF4-FFF2-40B4-BE49-F238E27FC236}">
                  <a16:creationId xmlns:a16="http://schemas.microsoft.com/office/drawing/2014/main" id="{9F4E4312-736D-F861-A8F8-DBADB780F815}"/>
                </a:ext>
              </a:extLst>
            </p:cNvPr>
            <p:cNvGrpSpPr/>
            <p:nvPr/>
          </p:nvGrpSpPr>
          <p:grpSpPr>
            <a:xfrm>
              <a:off x="1525912" y="3763151"/>
              <a:ext cx="5019265" cy="1080000"/>
              <a:chOff x="1525912" y="3763151"/>
              <a:chExt cx="5019265" cy="1080000"/>
            </a:xfrm>
          </p:grpSpPr>
          <p:sp>
            <p:nvSpPr>
              <p:cNvPr id="12" name="文本框 11">
                <a:extLst>
                  <a:ext uri="{FF2B5EF4-FFF2-40B4-BE49-F238E27FC236}">
                    <a16:creationId xmlns:a16="http://schemas.microsoft.com/office/drawing/2014/main" id="{0AF7D6C7-BE3B-474C-CB50-466B8BCB360C}"/>
                  </a:ext>
                </a:extLst>
              </p:cNvPr>
              <p:cNvSpPr txBox="1"/>
              <p:nvPr/>
            </p:nvSpPr>
            <p:spPr>
              <a:xfrm>
                <a:off x="1525912" y="4443041"/>
                <a:ext cx="5019265"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number of occurrences  for each solution</a:t>
                </a:r>
                <a:endParaRPr lang="zh-CN" altLang="en-US" sz="2000" dirty="0">
                  <a:latin typeface="Arial" panose="020B0604020202020204" pitchFamily="34" charset="0"/>
                  <a:cs typeface="Arial" panose="020B0604020202020204" pitchFamily="34" charset="0"/>
                </a:endParaRPr>
              </a:p>
            </p:txBody>
          </p:sp>
          <p:cxnSp>
            <p:nvCxnSpPr>
              <p:cNvPr id="14" name="直接箭头连接符 13">
                <a:extLst>
                  <a:ext uri="{FF2B5EF4-FFF2-40B4-BE49-F238E27FC236}">
                    <a16:creationId xmlns:a16="http://schemas.microsoft.com/office/drawing/2014/main" id="{99F24995-6F68-C561-50C9-3FB4E654D473}"/>
                  </a:ext>
                </a:extLst>
              </p:cNvPr>
              <p:cNvCxnSpPr>
                <a:stCxn id="12" idx="0"/>
              </p:cNvCxnSpPr>
              <p:nvPr/>
            </p:nvCxnSpPr>
            <p:spPr>
              <a:xfrm flipH="1" flipV="1">
                <a:off x="4030984" y="3763151"/>
                <a:ext cx="4561" cy="679890"/>
              </a:xfrm>
              <a:prstGeom prst="straightConnector1">
                <a:avLst/>
              </a:prstGeom>
              <a:solidFill>
                <a:srgbClr val="DF7F7F">
                  <a:alpha val="75000"/>
                </a:srgbClr>
              </a:solidFill>
              <a:ln w="28575">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80151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21" presetClass="entr" presetSubtype="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heel(1)">
                                      <p:cBhvr>
                                        <p:cTn id="11" dur="20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7"/>
                                        </p:tgtEl>
                                        <p:attrNameLst>
                                          <p:attrName>style.visibility</p:attrName>
                                        </p:attrNameLst>
                                      </p:cBhvr>
                                      <p:to>
                                        <p:strVal val="hidden"/>
                                      </p:to>
                                    </p:set>
                                  </p:childTnLst>
                                </p:cTn>
                              </p:par>
                              <p:par>
                                <p:cTn id="26" presetID="42"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11</a:t>
            </a:fld>
            <a:endParaRPr lang="en-US" dirty="0"/>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338639" cy="707974"/>
          </a:xfrm>
        </p:spPr>
        <p:txBody>
          <a:bodyPr>
            <a:normAutofit fontScale="90000"/>
          </a:bodyPr>
          <a:lstStyle/>
          <a:p>
            <a:r>
              <a:rPr lang="en-US" altLang="zh-CN" sz="4900" i="0" dirty="0"/>
              <a:t>Specular Manifold Sampling     </a:t>
            </a:r>
            <a:r>
              <a:rPr lang="en-US" altLang="zh-CN" sz="3600" b="0" dirty="0"/>
              <a:t>[Zeltner et al. 2020]</a:t>
            </a:r>
            <a:endParaRPr lang="en-US" b="0" i="0" dirty="0"/>
          </a:p>
        </p:txBody>
      </p:sp>
      <p:sp>
        <p:nvSpPr>
          <p:cNvPr id="11" name="텍스트 개체 틀 2">
            <a:extLst>
              <a:ext uri="{FF2B5EF4-FFF2-40B4-BE49-F238E27FC236}">
                <a16:creationId xmlns:a16="http://schemas.microsoft.com/office/drawing/2014/main" id="{0F28491A-8E07-486D-8664-836316DD93A6}"/>
              </a:ext>
            </a:extLst>
          </p:cNvPr>
          <p:cNvSpPr txBox="1">
            <a:spLocks/>
          </p:cNvSpPr>
          <p:nvPr/>
        </p:nvSpPr>
        <p:spPr>
          <a:xfrm>
            <a:off x="839788" y="1209987"/>
            <a:ext cx="8475662"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Path tracing vs. Biased SMS</a:t>
            </a:r>
            <a:endParaRPr lang="en-US" sz="3000" b="1" dirty="0"/>
          </a:p>
        </p:txBody>
      </p:sp>
      <p:grpSp>
        <p:nvGrpSpPr>
          <p:cNvPr id="26" name="组合 25">
            <a:extLst>
              <a:ext uri="{FF2B5EF4-FFF2-40B4-BE49-F238E27FC236}">
                <a16:creationId xmlns:a16="http://schemas.microsoft.com/office/drawing/2014/main" id="{E0DD5462-B6E9-4414-A74B-84F7235D5E66}"/>
              </a:ext>
            </a:extLst>
          </p:cNvPr>
          <p:cNvGrpSpPr/>
          <p:nvPr/>
        </p:nvGrpSpPr>
        <p:grpSpPr>
          <a:xfrm>
            <a:off x="576000" y="2160000"/>
            <a:ext cx="3600000" cy="3600000"/>
            <a:chOff x="599944" y="2146043"/>
            <a:chExt cx="3600000" cy="3600000"/>
          </a:xfrm>
        </p:grpSpPr>
        <p:pic>
          <p:nvPicPr>
            <p:cNvPr id="9" name="图片 8">
              <a:extLst>
                <a:ext uri="{FF2B5EF4-FFF2-40B4-BE49-F238E27FC236}">
                  <a16:creationId xmlns:a16="http://schemas.microsoft.com/office/drawing/2014/main" id="{7DA53784-2CB1-4B67-9371-6487DC72DF38}"/>
                </a:ext>
              </a:extLst>
            </p:cNvPr>
            <p:cNvPicPr>
              <a:picLocks noChangeAspect="1"/>
            </p:cNvPicPr>
            <p:nvPr/>
          </p:nvPicPr>
          <p:blipFill>
            <a:blip r:embed="rId3"/>
            <a:stretch>
              <a:fillRect/>
            </a:stretch>
          </p:blipFill>
          <p:spPr>
            <a:xfrm>
              <a:off x="599944" y="2146043"/>
              <a:ext cx="3600000" cy="3600000"/>
            </a:xfrm>
            <a:prstGeom prst="rect">
              <a:avLst/>
            </a:prstGeom>
            <a:ln w="12700">
              <a:solidFill>
                <a:schemeClr val="tx1"/>
              </a:solidFill>
            </a:ln>
          </p:spPr>
        </p:pic>
        <p:sp>
          <p:nvSpPr>
            <p:cNvPr id="12" name="文本框 11">
              <a:extLst>
                <a:ext uri="{FF2B5EF4-FFF2-40B4-BE49-F238E27FC236}">
                  <a16:creationId xmlns:a16="http://schemas.microsoft.com/office/drawing/2014/main" id="{8D91BA16-20F0-4BDF-815C-12ACF6A6913C}"/>
                </a:ext>
              </a:extLst>
            </p:cNvPr>
            <p:cNvSpPr txBox="1"/>
            <p:nvPr/>
          </p:nvSpPr>
          <p:spPr>
            <a:xfrm>
              <a:off x="1639463" y="5299618"/>
              <a:ext cx="1599038"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Path tracing</a:t>
              </a:r>
              <a:endParaRPr lang="zh-CN" altLang="en-US" sz="2200" dirty="0">
                <a:latin typeface="Times New Roman" panose="02020603050405020304" pitchFamily="18" charset="0"/>
                <a:cs typeface="Times New Roman" panose="02020603050405020304" pitchFamily="18" charset="0"/>
              </a:endParaRPr>
            </a:p>
          </p:txBody>
        </p:sp>
      </p:grpSp>
      <p:grpSp>
        <p:nvGrpSpPr>
          <p:cNvPr id="27" name="组合 26">
            <a:extLst>
              <a:ext uri="{FF2B5EF4-FFF2-40B4-BE49-F238E27FC236}">
                <a16:creationId xmlns:a16="http://schemas.microsoft.com/office/drawing/2014/main" id="{D4B5E3BB-AE95-466B-B183-D71D33FA657E}"/>
              </a:ext>
            </a:extLst>
          </p:cNvPr>
          <p:cNvGrpSpPr/>
          <p:nvPr/>
        </p:nvGrpSpPr>
        <p:grpSpPr>
          <a:xfrm>
            <a:off x="4449600" y="2160000"/>
            <a:ext cx="3600000" cy="3600000"/>
            <a:chOff x="4457700" y="2157799"/>
            <a:chExt cx="3600000" cy="3600000"/>
          </a:xfrm>
        </p:grpSpPr>
        <p:pic>
          <p:nvPicPr>
            <p:cNvPr id="13" name="图片 12">
              <a:extLst>
                <a:ext uri="{FF2B5EF4-FFF2-40B4-BE49-F238E27FC236}">
                  <a16:creationId xmlns:a16="http://schemas.microsoft.com/office/drawing/2014/main" id="{AFBB87A3-4C80-4871-B463-423BFD925AE3}"/>
                </a:ext>
              </a:extLst>
            </p:cNvPr>
            <p:cNvPicPr>
              <a:picLocks noChangeAspect="1"/>
            </p:cNvPicPr>
            <p:nvPr/>
          </p:nvPicPr>
          <p:blipFill>
            <a:blip r:embed="rId4"/>
            <a:stretch>
              <a:fillRect/>
            </a:stretch>
          </p:blipFill>
          <p:spPr>
            <a:xfrm>
              <a:off x="4457700" y="2157799"/>
              <a:ext cx="3600000" cy="3600000"/>
            </a:xfrm>
            <a:prstGeom prst="rect">
              <a:avLst/>
            </a:prstGeom>
            <a:ln w="12700">
              <a:solidFill>
                <a:schemeClr val="tx1"/>
              </a:solidFill>
            </a:ln>
          </p:spPr>
        </p:pic>
        <p:sp>
          <p:nvSpPr>
            <p:cNvPr id="24" name="文本框 23">
              <a:extLst>
                <a:ext uri="{FF2B5EF4-FFF2-40B4-BE49-F238E27FC236}">
                  <a16:creationId xmlns:a16="http://schemas.microsoft.com/office/drawing/2014/main" id="{3728FE01-DC3D-40DC-842D-F64BB7BF5B3B}"/>
                </a:ext>
              </a:extLst>
            </p:cNvPr>
            <p:cNvSpPr txBox="1"/>
            <p:nvPr/>
          </p:nvSpPr>
          <p:spPr>
            <a:xfrm>
              <a:off x="5491568" y="5315217"/>
              <a:ext cx="1716952"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SMS (Biased)</a:t>
              </a:r>
              <a:endParaRPr lang="zh-CN" altLang="en-US" sz="2200" dirty="0">
                <a:latin typeface="Times New Roman" panose="02020603050405020304" pitchFamily="18" charset="0"/>
                <a:cs typeface="Times New Roman" panose="02020603050405020304" pitchFamily="18" charset="0"/>
              </a:endParaRPr>
            </a:p>
          </p:txBody>
        </p:sp>
      </p:grpSp>
      <p:grpSp>
        <p:nvGrpSpPr>
          <p:cNvPr id="28" name="组合 27">
            <a:extLst>
              <a:ext uri="{FF2B5EF4-FFF2-40B4-BE49-F238E27FC236}">
                <a16:creationId xmlns:a16="http://schemas.microsoft.com/office/drawing/2014/main" id="{05C101AA-7BA8-4D61-888E-A223B44E4A06}"/>
              </a:ext>
            </a:extLst>
          </p:cNvPr>
          <p:cNvGrpSpPr/>
          <p:nvPr/>
        </p:nvGrpSpPr>
        <p:grpSpPr>
          <a:xfrm>
            <a:off x="8323200" y="2160000"/>
            <a:ext cx="3600000" cy="3600000"/>
            <a:chOff x="8315456" y="2146043"/>
            <a:chExt cx="3600000" cy="3600000"/>
          </a:xfrm>
        </p:grpSpPr>
        <p:pic>
          <p:nvPicPr>
            <p:cNvPr id="14" name="图片 13">
              <a:extLst>
                <a:ext uri="{FF2B5EF4-FFF2-40B4-BE49-F238E27FC236}">
                  <a16:creationId xmlns:a16="http://schemas.microsoft.com/office/drawing/2014/main" id="{612B3159-56BD-49D3-A20C-A274817AE003}"/>
                </a:ext>
              </a:extLst>
            </p:cNvPr>
            <p:cNvPicPr>
              <a:picLocks noChangeAspect="1"/>
            </p:cNvPicPr>
            <p:nvPr/>
          </p:nvPicPr>
          <p:blipFill>
            <a:blip r:embed="rId5"/>
            <a:stretch>
              <a:fillRect/>
            </a:stretch>
          </p:blipFill>
          <p:spPr>
            <a:xfrm>
              <a:off x="8315456" y="2146043"/>
              <a:ext cx="3600000" cy="3600000"/>
            </a:xfrm>
            <a:prstGeom prst="rect">
              <a:avLst/>
            </a:prstGeom>
            <a:ln w="12700">
              <a:solidFill>
                <a:schemeClr val="tx1"/>
              </a:solidFill>
            </a:ln>
          </p:spPr>
        </p:pic>
        <p:sp>
          <p:nvSpPr>
            <p:cNvPr id="25" name="文本框 24">
              <a:extLst>
                <a:ext uri="{FF2B5EF4-FFF2-40B4-BE49-F238E27FC236}">
                  <a16:creationId xmlns:a16="http://schemas.microsoft.com/office/drawing/2014/main" id="{13E4F3BC-13D1-4E63-A431-E74497793689}"/>
                </a:ext>
              </a:extLst>
            </p:cNvPr>
            <p:cNvSpPr txBox="1"/>
            <p:nvPr/>
          </p:nvSpPr>
          <p:spPr>
            <a:xfrm>
              <a:off x="9480133" y="5299618"/>
              <a:ext cx="1805354"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Reference (PT)</a:t>
              </a:r>
              <a:endParaRPr lang="zh-CN" altLang="en-US" sz="2200" dirty="0">
                <a:latin typeface="Times New Roman" panose="02020603050405020304" pitchFamily="18" charset="0"/>
                <a:cs typeface="Times New Roman" panose="02020603050405020304" pitchFamily="18" charset="0"/>
              </a:endParaRPr>
            </a:p>
          </p:txBody>
        </p:sp>
      </p:grpSp>
      <p:sp>
        <p:nvSpPr>
          <p:cNvPr id="19" name="Rectangle: Rounded Corners 1492">
            <a:extLst>
              <a:ext uri="{FF2B5EF4-FFF2-40B4-BE49-F238E27FC236}">
                <a16:creationId xmlns:a16="http://schemas.microsoft.com/office/drawing/2014/main" id="{7BF8C8CA-CFF2-45B8-9467-2FCBB7B89A2C}"/>
              </a:ext>
            </a:extLst>
          </p:cNvPr>
          <p:cNvSpPr/>
          <p:nvPr/>
        </p:nvSpPr>
        <p:spPr>
          <a:xfrm>
            <a:off x="3271374" y="3630198"/>
            <a:ext cx="6705999" cy="700415"/>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FF0000"/>
                </a:solidFill>
                <a:latin typeface="Arial" panose="020B0604020202020204" pitchFamily="34" charset="0"/>
                <a:cs typeface="Arial" panose="020B0604020202020204" pitchFamily="34" charset="0"/>
              </a:rPr>
              <a:t>  The biased SMS is still time-consuming!</a:t>
            </a:r>
          </a:p>
        </p:txBody>
      </p:sp>
      <p:grpSp>
        <p:nvGrpSpPr>
          <p:cNvPr id="4" name="组合 3">
            <a:extLst>
              <a:ext uri="{FF2B5EF4-FFF2-40B4-BE49-F238E27FC236}">
                <a16:creationId xmlns:a16="http://schemas.microsoft.com/office/drawing/2014/main" id="{BB68784D-498E-4596-8229-C637AF6C5E4B}"/>
              </a:ext>
            </a:extLst>
          </p:cNvPr>
          <p:cNvGrpSpPr/>
          <p:nvPr/>
        </p:nvGrpSpPr>
        <p:grpSpPr>
          <a:xfrm>
            <a:off x="1615518" y="4892777"/>
            <a:ext cx="1329267" cy="430887"/>
            <a:chOff x="1189882" y="5992713"/>
            <a:chExt cx="1623488" cy="700415"/>
          </a:xfrm>
        </p:grpSpPr>
        <p:sp>
          <p:nvSpPr>
            <p:cNvPr id="20" name="Rectangle: Rounded Corners 1492">
              <a:extLst>
                <a:ext uri="{FF2B5EF4-FFF2-40B4-BE49-F238E27FC236}">
                  <a16:creationId xmlns:a16="http://schemas.microsoft.com/office/drawing/2014/main" id="{ABB11770-D5ED-4DA6-8784-6972A47699EA}"/>
                </a:ext>
              </a:extLst>
            </p:cNvPr>
            <p:cNvSpPr/>
            <p:nvPr/>
          </p:nvSpPr>
          <p:spPr>
            <a:xfrm>
              <a:off x="1189883" y="5992713"/>
              <a:ext cx="1623487" cy="700415"/>
            </a:xfrm>
            <a:prstGeom prst="roundRect">
              <a:avLst>
                <a:gd name="adj" fmla="val 11752"/>
              </a:avLst>
            </a:prstGeom>
            <a:solidFill>
              <a:schemeClr val="accent1">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D6BF690C-CBA3-4000-91AF-23A07F7004B0}"/>
                </a:ext>
              </a:extLst>
            </p:cNvPr>
            <p:cNvSpPr txBox="1"/>
            <p:nvPr/>
          </p:nvSpPr>
          <p:spPr>
            <a:xfrm>
              <a:off x="1189882" y="6026332"/>
              <a:ext cx="1623488" cy="650386"/>
            </a:xfrm>
            <a:prstGeom prst="rect">
              <a:avLst/>
            </a:prstGeom>
            <a:noFill/>
          </p:spPr>
          <p:txBody>
            <a:bodyPr wrap="square" rtlCol="0">
              <a:spAutoFit/>
            </a:bodyPr>
            <a:lstStyle/>
            <a:p>
              <a:r>
                <a:rPr lang="en-US" altLang="zh-CN" sz="2000" dirty="0">
                  <a:solidFill>
                    <a:srgbClr val="1B1464"/>
                  </a:solidFill>
                  <a:latin typeface="Arial" panose="020B0604020202020204" pitchFamily="34" charset="0"/>
                  <a:cs typeface="Arial" panose="020B0604020202020204" pitchFamily="34" charset="0"/>
                </a:rPr>
                <a:t>6045 SPP</a:t>
              </a:r>
              <a:endParaRPr lang="zh-CN" altLang="en-US" sz="2000" dirty="0">
                <a:solidFill>
                  <a:srgbClr val="1B1464"/>
                </a:solidFill>
                <a:latin typeface="Arial" panose="020B0604020202020204" pitchFamily="34" charset="0"/>
                <a:cs typeface="Arial" panose="020B0604020202020204" pitchFamily="34" charset="0"/>
              </a:endParaRPr>
            </a:p>
          </p:txBody>
        </p:sp>
      </p:grpSp>
      <p:grpSp>
        <p:nvGrpSpPr>
          <p:cNvPr id="23" name="组合 22">
            <a:extLst>
              <a:ext uri="{FF2B5EF4-FFF2-40B4-BE49-F238E27FC236}">
                <a16:creationId xmlns:a16="http://schemas.microsoft.com/office/drawing/2014/main" id="{15AF5259-30E0-4EFB-932F-DFEBF15CDF4E}"/>
              </a:ext>
            </a:extLst>
          </p:cNvPr>
          <p:cNvGrpSpPr/>
          <p:nvPr/>
        </p:nvGrpSpPr>
        <p:grpSpPr>
          <a:xfrm>
            <a:off x="5805281" y="4898080"/>
            <a:ext cx="1044555" cy="430887"/>
            <a:chOff x="1189882" y="5976312"/>
            <a:chExt cx="1396484" cy="700415"/>
          </a:xfrm>
          <a:solidFill>
            <a:schemeClr val="accent1">
              <a:lumMod val="60000"/>
              <a:lumOff val="40000"/>
            </a:schemeClr>
          </a:solidFill>
        </p:grpSpPr>
        <p:sp>
          <p:nvSpPr>
            <p:cNvPr id="29" name="Rectangle: Rounded Corners 1492">
              <a:extLst>
                <a:ext uri="{FF2B5EF4-FFF2-40B4-BE49-F238E27FC236}">
                  <a16:creationId xmlns:a16="http://schemas.microsoft.com/office/drawing/2014/main" id="{3148126F-CAF0-40E3-A00F-5C256C2F8941}"/>
                </a:ext>
              </a:extLst>
            </p:cNvPr>
            <p:cNvSpPr/>
            <p:nvPr/>
          </p:nvSpPr>
          <p:spPr>
            <a:xfrm>
              <a:off x="1189882" y="5976312"/>
              <a:ext cx="1396484" cy="700415"/>
            </a:xfrm>
            <a:prstGeom prst="roundRect">
              <a:avLst>
                <a:gd name="adj" fmla="val 11752"/>
              </a:avLst>
            </a:prstGeom>
            <a:grp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638B7F0C-1508-483A-9218-0FF6E2D38F31}"/>
                </a:ext>
              </a:extLst>
            </p:cNvPr>
            <p:cNvSpPr txBox="1"/>
            <p:nvPr/>
          </p:nvSpPr>
          <p:spPr>
            <a:xfrm>
              <a:off x="1258879" y="6008787"/>
              <a:ext cx="1236758" cy="650386"/>
            </a:xfrm>
            <a:prstGeom prst="rect">
              <a:avLst/>
            </a:prstGeom>
            <a:grpFill/>
          </p:spPr>
          <p:txBody>
            <a:bodyPr wrap="square" rtlCol="0">
              <a:spAutoFit/>
            </a:bodyPr>
            <a:lstStyle/>
            <a:p>
              <a:r>
                <a:rPr lang="en-US" altLang="zh-CN" sz="2000" dirty="0">
                  <a:solidFill>
                    <a:srgbClr val="1B1464"/>
                  </a:solidFill>
                  <a:latin typeface="Arial" panose="020B0604020202020204" pitchFamily="34" charset="0"/>
                  <a:cs typeface="Arial" panose="020B0604020202020204" pitchFamily="34" charset="0"/>
                </a:rPr>
                <a:t>4 SPP</a:t>
              </a:r>
              <a:endParaRPr lang="zh-CN" altLang="en-US" sz="2000" dirty="0">
                <a:solidFill>
                  <a:srgbClr val="1B1464"/>
                </a:solidFill>
                <a:latin typeface="Arial" panose="020B0604020202020204" pitchFamily="34" charset="0"/>
                <a:cs typeface="Arial" panose="020B0604020202020204" pitchFamily="34" charset="0"/>
              </a:endParaRPr>
            </a:p>
          </p:txBody>
        </p:sp>
      </p:grpSp>
      <p:sp>
        <p:nvSpPr>
          <p:cNvPr id="31" name="Rectangle: Rounded Corners 1492">
            <a:extLst>
              <a:ext uri="{FF2B5EF4-FFF2-40B4-BE49-F238E27FC236}">
                <a16:creationId xmlns:a16="http://schemas.microsoft.com/office/drawing/2014/main" id="{2757FE57-71D6-4F68-BC2F-3B6045433D73}"/>
              </a:ext>
            </a:extLst>
          </p:cNvPr>
          <p:cNvSpPr/>
          <p:nvPr/>
        </p:nvSpPr>
        <p:spPr>
          <a:xfrm>
            <a:off x="3421850" y="2786588"/>
            <a:ext cx="6424280" cy="700415"/>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FF0000"/>
                </a:solidFill>
                <a:latin typeface="Arial" panose="020B0604020202020204" pitchFamily="34" charset="0"/>
                <a:cs typeface="Arial" panose="020B0604020202020204" pitchFamily="34" charset="0"/>
              </a:rPr>
              <a:t>The biased SMS results in energy loss!</a:t>
            </a:r>
          </a:p>
        </p:txBody>
      </p:sp>
      <p:grpSp>
        <p:nvGrpSpPr>
          <p:cNvPr id="7" name="组合 6">
            <a:extLst>
              <a:ext uri="{FF2B5EF4-FFF2-40B4-BE49-F238E27FC236}">
                <a16:creationId xmlns:a16="http://schemas.microsoft.com/office/drawing/2014/main" id="{1AB58959-CB70-CF0F-C39A-4FA8978F4614}"/>
              </a:ext>
            </a:extLst>
          </p:cNvPr>
          <p:cNvGrpSpPr/>
          <p:nvPr/>
        </p:nvGrpSpPr>
        <p:grpSpPr>
          <a:xfrm>
            <a:off x="2855861" y="5999107"/>
            <a:ext cx="2885185" cy="539233"/>
            <a:chOff x="1189882" y="5992713"/>
            <a:chExt cx="1623488" cy="700415"/>
          </a:xfrm>
        </p:grpSpPr>
        <p:sp>
          <p:nvSpPr>
            <p:cNvPr id="10" name="Rectangle: Rounded Corners 1492">
              <a:extLst>
                <a:ext uri="{FF2B5EF4-FFF2-40B4-BE49-F238E27FC236}">
                  <a16:creationId xmlns:a16="http://schemas.microsoft.com/office/drawing/2014/main" id="{8CD77CC3-93E4-6B00-52FE-AAA49270C50D}"/>
                </a:ext>
              </a:extLst>
            </p:cNvPr>
            <p:cNvSpPr/>
            <p:nvPr/>
          </p:nvSpPr>
          <p:spPr>
            <a:xfrm>
              <a:off x="1189883" y="5992713"/>
              <a:ext cx="1623487" cy="700415"/>
            </a:xfrm>
            <a:prstGeom prst="roundRect">
              <a:avLst>
                <a:gd name="adj" fmla="val 11752"/>
              </a:avLst>
            </a:prstGeom>
            <a:solidFill>
              <a:schemeClr val="accent1">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141BF29B-7AFB-5191-CA2D-4F3F056698E4}"/>
                </a:ext>
              </a:extLst>
            </p:cNvPr>
            <p:cNvSpPr txBox="1"/>
            <p:nvPr/>
          </p:nvSpPr>
          <p:spPr>
            <a:xfrm>
              <a:off x="1189882" y="6007515"/>
              <a:ext cx="1623488" cy="599661"/>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Equal time: 5 mins</a:t>
              </a:r>
              <a:endParaRPr lang="zh-CN" altLang="en-US" sz="2400" dirty="0">
                <a:solidFill>
                  <a:srgbClr val="1B146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65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12</a:t>
            </a:fld>
            <a:endParaRPr lang="en-US" dirty="0"/>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4293493" cy="707974"/>
          </a:xfrm>
        </p:spPr>
        <p:txBody>
          <a:bodyPr>
            <a:normAutofit/>
          </a:bodyPr>
          <a:lstStyle/>
          <a:p>
            <a:r>
              <a:rPr lang="en-US" altLang="zh-CN" sz="3600" i="0" dirty="0"/>
              <a:t>Problem analysis</a:t>
            </a:r>
          </a:p>
        </p:txBody>
      </p:sp>
      <p:pic>
        <p:nvPicPr>
          <p:cNvPr id="9" name="图片 8">
            <a:extLst>
              <a:ext uri="{FF2B5EF4-FFF2-40B4-BE49-F238E27FC236}">
                <a16:creationId xmlns:a16="http://schemas.microsoft.com/office/drawing/2014/main" id="{48AD88C2-5A2E-1603-C668-E9E232CFDE8D}"/>
              </a:ext>
            </a:extLst>
          </p:cNvPr>
          <p:cNvPicPr>
            <a:picLocks noChangeAspect="1"/>
          </p:cNvPicPr>
          <p:nvPr/>
        </p:nvPicPr>
        <p:blipFill>
          <a:blip r:embed="rId3"/>
          <a:stretch>
            <a:fillRect/>
          </a:stretch>
        </p:blipFill>
        <p:spPr>
          <a:xfrm>
            <a:off x="5972400" y="2394477"/>
            <a:ext cx="1800000" cy="1800000"/>
          </a:xfrm>
          <a:prstGeom prst="rect">
            <a:avLst/>
          </a:prstGeom>
          <a:ln>
            <a:solidFill>
              <a:schemeClr val="tx1"/>
            </a:solidFill>
          </a:ln>
        </p:spPr>
      </p:pic>
      <p:pic>
        <p:nvPicPr>
          <p:cNvPr id="10" name="图片 9">
            <a:extLst>
              <a:ext uri="{FF2B5EF4-FFF2-40B4-BE49-F238E27FC236}">
                <a16:creationId xmlns:a16="http://schemas.microsoft.com/office/drawing/2014/main" id="{AB105BEB-475A-45AB-8D65-3B8C53C7D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312614"/>
            <a:ext cx="3603333" cy="3600000"/>
          </a:xfrm>
          <a:prstGeom prst="rect">
            <a:avLst/>
          </a:prstGeom>
          <a:ln>
            <a:solidFill>
              <a:schemeClr val="tx1"/>
            </a:solidFill>
          </a:ln>
        </p:spPr>
      </p:pic>
      <p:pic>
        <p:nvPicPr>
          <p:cNvPr id="14" name="图形 13">
            <a:extLst>
              <a:ext uri="{FF2B5EF4-FFF2-40B4-BE49-F238E27FC236}">
                <a16:creationId xmlns:a16="http://schemas.microsoft.com/office/drawing/2014/main" id="{2D88EA92-B499-4E14-8F0C-B5F2D6575A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6421" y="3548142"/>
            <a:ext cx="170000" cy="170000"/>
          </a:xfrm>
          <a:prstGeom prst="rect">
            <a:avLst/>
          </a:prstGeom>
        </p:spPr>
      </p:pic>
      <p:pic>
        <p:nvPicPr>
          <p:cNvPr id="18" name="图形 17">
            <a:extLst>
              <a:ext uri="{FF2B5EF4-FFF2-40B4-BE49-F238E27FC236}">
                <a16:creationId xmlns:a16="http://schemas.microsoft.com/office/drawing/2014/main" id="{864A0BF9-9D8E-4781-BAE3-C2C42EC337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5348" y="4462815"/>
            <a:ext cx="170000" cy="170000"/>
          </a:xfrm>
          <a:prstGeom prst="rect">
            <a:avLst/>
          </a:prstGeom>
        </p:spPr>
      </p:pic>
      <p:pic>
        <p:nvPicPr>
          <p:cNvPr id="20" name="图形 19">
            <a:extLst>
              <a:ext uri="{FF2B5EF4-FFF2-40B4-BE49-F238E27FC236}">
                <a16:creationId xmlns:a16="http://schemas.microsoft.com/office/drawing/2014/main" id="{C91790A3-68B7-4297-8CCE-FCA36C0AB8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1593" y="2470746"/>
            <a:ext cx="170000" cy="170000"/>
          </a:xfrm>
          <a:prstGeom prst="rect">
            <a:avLst/>
          </a:prstGeom>
        </p:spPr>
      </p:pic>
      <p:cxnSp>
        <p:nvCxnSpPr>
          <p:cNvPr id="27" name="Straight Arrow Connector 990">
            <a:extLst>
              <a:ext uri="{FF2B5EF4-FFF2-40B4-BE49-F238E27FC236}">
                <a16:creationId xmlns:a16="http://schemas.microsoft.com/office/drawing/2014/main" id="{E6D8B2D3-8D07-415D-BACE-B7CC36F2A967}"/>
              </a:ext>
            </a:extLst>
          </p:cNvPr>
          <p:cNvCxnSpPr>
            <a:cxnSpLocks/>
            <a:stCxn id="14" idx="3"/>
            <a:endCxn id="9" idx="1"/>
          </p:cNvCxnSpPr>
          <p:nvPr/>
        </p:nvCxnSpPr>
        <p:spPr>
          <a:xfrm flipV="1">
            <a:off x="3816421" y="3294477"/>
            <a:ext cx="2155979" cy="33866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B5C1F26B-247D-D818-1DD1-E3315844DF06}"/>
              </a:ext>
            </a:extLst>
          </p:cNvPr>
          <p:cNvPicPr>
            <a:picLocks noChangeAspect="1"/>
          </p:cNvPicPr>
          <p:nvPr/>
        </p:nvPicPr>
        <p:blipFill>
          <a:blip r:embed="rId11"/>
          <a:stretch>
            <a:fillRect/>
          </a:stretch>
        </p:blipFill>
        <p:spPr>
          <a:xfrm>
            <a:off x="5972400" y="4298839"/>
            <a:ext cx="1800000" cy="1800000"/>
          </a:xfrm>
          <a:prstGeom prst="rect">
            <a:avLst/>
          </a:prstGeom>
          <a:ln>
            <a:solidFill>
              <a:schemeClr val="tx1"/>
            </a:solidFill>
          </a:ln>
        </p:spPr>
      </p:pic>
      <p:cxnSp>
        <p:nvCxnSpPr>
          <p:cNvPr id="34" name="Straight Arrow Connector 990">
            <a:extLst>
              <a:ext uri="{FF2B5EF4-FFF2-40B4-BE49-F238E27FC236}">
                <a16:creationId xmlns:a16="http://schemas.microsoft.com/office/drawing/2014/main" id="{F4CF03D3-F649-4B80-BC35-45158DEBA851}"/>
              </a:ext>
            </a:extLst>
          </p:cNvPr>
          <p:cNvCxnSpPr>
            <a:cxnSpLocks/>
            <a:stCxn id="18" idx="3"/>
            <a:endCxn id="17" idx="1"/>
          </p:cNvCxnSpPr>
          <p:nvPr/>
        </p:nvCxnSpPr>
        <p:spPr>
          <a:xfrm>
            <a:off x="3985348" y="4547815"/>
            <a:ext cx="1987052" cy="651024"/>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F2836E03-ACFF-6E04-B065-17C4E2F75F66}"/>
              </a:ext>
            </a:extLst>
          </p:cNvPr>
          <p:cNvPicPr>
            <a:picLocks noChangeAspect="1"/>
          </p:cNvPicPr>
          <p:nvPr/>
        </p:nvPicPr>
        <p:blipFill>
          <a:blip r:embed="rId12"/>
          <a:stretch>
            <a:fillRect/>
          </a:stretch>
        </p:blipFill>
        <p:spPr>
          <a:xfrm>
            <a:off x="5984775" y="458705"/>
            <a:ext cx="1800000" cy="1800000"/>
          </a:xfrm>
          <a:prstGeom prst="rect">
            <a:avLst/>
          </a:prstGeom>
          <a:ln>
            <a:solidFill>
              <a:schemeClr val="tx1"/>
            </a:solidFill>
          </a:ln>
        </p:spPr>
      </p:pic>
      <p:cxnSp>
        <p:nvCxnSpPr>
          <p:cNvPr id="38" name="Straight Arrow Connector 990">
            <a:extLst>
              <a:ext uri="{FF2B5EF4-FFF2-40B4-BE49-F238E27FC236}">
                <a16:creationId xmlns:a16="http://schemas.microsoft.com/office/drawing/2014/main" id="{6FD83F7B-7DF4-4C87-8476-3A509881BF88}"/>
              </a:ext>
            </a:extLst>
          </p:cNvPr>
          <p:cNvCxnSpPr>
            <a:cxnSpLocks/>
            <a:stCxn id="20" idx="3"/>
            <a:endCxn id="5" idx="1"/>
          </p:cNvCxnSpPr>
          <p:nvPr/>
        </p:nvCxnSpPr>
        <p:spPr>
          <a:xfrm flipV="1">
            <a:off x="1541593" y="1358705"/>
            <a:ext cx="4443182" cy="11970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08D1BCCF-11EF-914E-CF90-EC7151CCB145}"/>
              </a:ext>
            </a:extLst>
          </p:cNvPr>
          <p:cNvPicPr>
            <a:picLocks noChangeAspect="1"/>
          </p:cNvPicPr>
          <p:nvPr/>
        </p:nvPicPr>
        <p:blipFill>
          <a:blip r:embed="rId13"/>
          <a:stretch>
            <a:fillRect/>
          </a:stretch>
        </p:blipFill>
        <p:spPr>
          <a:xfrm>
            <a:off x="8315414" y="4223405"/>
            <a:ext cx="2125498" cy="1800000"/>
          </a:xfrm>
          <a:prstGeom prst="rect">
            <a:avLst/>
          </a:prstGeom>
        </p:spPr>
      </p:pic>
      <p:pic>
        <p:nvPicPr>
          <p:cNvPr id="16" name="图片 15">
            <a:extLst>
              <a:ext uri="{FF2B5EF4-FFF2-40B4-BE49-F238E27FC236}">
                <a16:creationId xmlns:a16="http://schemas.microsoft.com/office/drawing/2014/main" id="{7B29C4C9-A374-EBAC-7FA6-89830F98A249}"/>
              </a:ext>
            </a:extLst>
          </p:cNvPr>
          <p:cNvPicPr>
            <a:picLocks noChangeAspect="1"/>
          </p:cNvPicPr>
          <p:nvPr/>
        </p:nvPicPr>
        <p:blipFill>
          <a:blip r:embed="rId14"/>
          <a:stretch>
            <a:fillRect/>
          </a:stretch>
        </p:blipFill>
        <p:spPr>
          <a:xfrm>
            <a:off x="8333157" y="420192"/>
            <a:ext cx="2125498" cy="1800000"/>
          </a:xfrm>
          <a:prstGeom prst="rect">
            <a:avLst/>
          </a:prstGeom>
        </p:spPr>
      </p:pic>
      <p:pic>
        <p:nvPicPr>
          <p:cNvPr id="7" name="图片 6">
            <a:extLst>
              <a:ext uri="{FF2B5EF4-FFF2-40B4-BE49-F238E27FC236}">
                <a16:creationId xmlns:a16="http://schemas.microsoft.com/office/drawing/2014/main" id="{3877CBC3-7FDD-FD08-210A-0F3BE16DD313}"/>
              </a:ext>
            </a:extLst>
          </p:cNvPr>
          <p:cNvPicPr>
            <a:picLocks noChangeAspect="1"/>
          </p:cNvPicPr>
          <p:nvPr/>
        </p:nvPicPr>
        <p:blipFill>
          <a:blip r:embed="rId15"/>
          <a:stretch>
            <a:fillRect/>
          </a:stretch>
        </p:blipFill>
        <p:spPr>
          <a:xfrm>
            <a:off x="8315414" y="2288440"/>
            <a:ext cx="2125498" cy="1800000"/>
          </a:xfrm>
          <a:prstGeom prst="rect">
            <a:avLst/>
          </a:prstGeom>
        </p:spPr>
      </p:pic>
      <p:grpSp>
        <p:nvGrpSpPr>
          <p:cNvPr id="28" name="组合 27">
            <a:extLst>
              <a:ext uri="{FF2B5EF4-FFF2-40B4-BE49-F238E27FC236}">
                <a16:creationId xmlns:a16="http://schemas.microsoft.com/office/drawing/2014/main" id="{AB225044-EC5E-0682-E384-8F4AD46C304B}"/>
              </a:ext>
            </a:extLst>
          </p:cNvPr>
          <p:cNvGrpSpPr/>
          <p:nvPr/>
        </p:nvGrpSpPr>
        <p:grpSpPr>
          <a:xfrm>
            <a:off x="10483200" y="-37070"/>
            <a:ext cx="1800001" cy="5287854"/>
            <a:chOff x="10407761" y="-37070"/>
            <a:chExt cx="1800001" cy="5287854"/>
          </a:xfrm>
        </p:grpSpPr>
        <p:sp>
          <p:nvSpPr>
            <p:cNvPr id="2" name="文本框 1">
              <a:extLst>
                <a:ext uri="{FF2B5EF4-FFF2-40B4-BE49-F238E27FC236}">
                  <a16:creationId xmlns:a16="http://schemas.microsoft.com/office/drawing/2014/main" id="{B2B049B5-CD2A-4A81-A909-DF663A45AAFB}"/>
                </a:ext>
              </a:extLst>
            </p:cNvPr>
            <p:cNvSpPr txBox="1"/>
            <p:nvPr/>
          </p:nvSpPr>
          <p:spPr>
            <a:xfrm>
              <a:off x="11119568" y="1126107"/>
              <a:ext cx="529175"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0 </a:t>
              </a:r>
              <a:endParaRPr lang="zh-CN" altLang="en-US" sz="2400" dirty="0">
                <a:solidFill>
                  <a:srgbClr val="1B1464"/>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B5E50729-DB82-4C22-AA55-04716C18A53E}"/>
                </a:ext>
              </a:extLst>
            </p:cNvPr>
            <p:cNvSpPr txBox="1"/>
            <p:nvPr/>
          </p:nvSpPr>
          <p:spPr>
            <a:xfrm>
              <a:off x="11070303" y="4789119"/>
              <a:ext cx="645047"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29</a:t>
              </a:r>
              <a:endParaRPr lang="zh-CN" altLang="en-US" sz="2400" dirty="0">
                <a:solidFill>
                  <a:srgbClr val="1B1464"/>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8237D33B-82ED-3103-A510-3EFF24C1313A}"/>
                </a:ext>
              </a:extLst>
            </p:cNvPr>
            <p:cNvSpPr txBox="1"/>
            <p:nvPr/>
          </p:nvSpPr>
          <p:spPr>
            <a:xfrm>
              <a:off x="10407761" y="-37070"/>
              <a:ext cx="1800001" cy="461665"/>
            </a:xfrm>
            <a:prstGeom prst="rect">
              <a:avLst/>
            </a:prstGeom>
            <a:noFill/>
          </p:spPr>
          <p:txBody>
            <a:bodyPr wrap="square" rtlCol="0">
              <a:spAutoFit/>
            </a:bodyPr>
            <a:lstStyle/>
            <a:p>
              <a:r>
                <a:rPr lang="en-US" altLang="zh-CN" sz="2400" b="1" dirty="0">
                  <a:solidFill>
                    <a:srgbClr val="1B1464"/>
                  </a:solidFill>
                  <a:latin typeface="Arial" panose="020B0604020202020204" pitchFamily="34" charset="0"/>
                  <a:cs typeface="Arial" panose="020B0604020202020204" pitchFamily="34" charset="0"/>
                </a:rPr>
                <a:t># solutions</a:t>
              </a:r>
            </a:p>
          </p:txBody>
        </p:sp>
        <p:sp>
          <p:nvSpPr>
            <p:cNvPr id="19" name="文本框 18">
              <a:extLst>
                <a:ext uri="{FF2B5EF4-FFF2-40B4-BE49-F238E27FC236}">
                  <a16:creationId xmlns:a16="http://schemas.microsoft.com/office/drawing/2014/main" id="{4F802EB9-B061-3AB8-19E5-BD1B285620B5}"/>
                </a:ext>
              </a:extLst>
            </p:cNvPr>
            <p:cNvSpPr txBox="1"/>
            <p:nvPr/>
          </p:nvSpPr>
          <p:spPr>
            <a:xfrm>
              <a:off x="11119567" y="2744172"/>
              <a:ext cx="529175"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7</a:t>
              </a:r>
              <a:endParaRPr lang="zh-CN" altLang="en-US" sz="2400" dirty="0">
                <a:solidFill>
                  <a:srgbClr val="1B1464"/>
                </a:solidFill>
                <a:latin typeface="Arial" panose="020B0604020202020204" pitchFamily="34" charset="0"/>
                <a:cs typeface="Arial" panose="020B0604020202020204" pitchFamily="34" charset="0"/>
              </a:endParaRPr>
            </a:p>
          </p:txBody>
        </p:sp>
      </p:grpSp>
      <p:sp>
        <p:nvSpPr>
          <p:cNvPr id="29" name="Rectangle: Rounded Corners 1492">
            <a:extLst>
              <a:ext uri="{FF2B5EF4-FFF2-40B4-BE49-F238E27FC236}">
                <a16:creationId xmlns:a16="http://schemas.microsoft.com/office/drawing/2014/main" id="{139C913B-CB35-403D-820D-3C3F1E4A23EE}"/>
              </a:ext>
            </a:extLst>
          </p:cNvPr>
          <p:cNvSpPr/>
          <p:nvPr/>
        </p:nvSpPr>
        <p:spPr>
          <a:xfrm>
            <a:off x="593901" y="3714213"/>
            <a:ext cx="11170836" cy="124293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1B1464"/>
                </a:solidFill>
                <a:latin typeface="Arial" panose="020B0604020202020204" pitchFamily="34" charset="0"/>
                <a:cs typeface="Arial" panose="020B0604020202020204" pitchFamily="34" charset="0"/>
              </a:rPr>
              <a:t>The biased SMS method is applied uniformly across the entire image.</a:t>
            </a:r>
            <a:br>
              <a:rPr lang="en-US" altLang="zh-CN" sz="2800" dirty="0">
                <a:solidFill>
                  <a:srgbClr val="1B1464"/>
                </a:solidFill>
                <a:latin typeface="Arial" panose="020B0604020202020204" pitchFamily="34" charset="0"/>
                <a:cs typeface="Arial" panose="020B0604020202020204" pitchFamily="34" charset="0"/>
              </a:rPr>
            </a:br>
            <a:r>
              <a:rPr lang="en-US" altLang="zh-CN" sz="2800" dirty="0">
                <a:solidFill>
                  <a:srgbClr val="1B1464"/>
                </a:solidFill>
                <a:latin typeface="Arial" panose="020B0604020202020204" pitchFamily="34" charset="0"/>
                <a:cs typeface="Arial" panose="020B0604020202020204" pitchFamily="34" charset="0"/>
              </a:rPr>
              <a:t>(Number of Bernoulli trials is the same </a:t>
            </a:r>
            <a:r>
              <a:rPr lang="en-US" altLang="zh-CN" sz="2800" i="1" dirty="0">
                <a:solidFill>
                  <a:srgbClr val="1B1464"/>
                </a:solidFill>
                <a:latin typeface="Arial" panose="020B0604020202020204" pitchFamily="34" charset="0"/>
                <a:cs typeface="Arial" panose="020B0604020202020204" pitchFamily="34" charset="0"/>
              </a:rPr>
              <a:t>M</a:t>
            </a:r>
            <a:r>
              <a:rPr lang="en-US" altLang="zh-CN" sz="2800" dirty="0">
                <a:solidFill>
                  <a:srgbClr val="1B1464"/>
                </a:solidFill>
                <a:latin typeface="Arial" panose="020B0604020202020204" pitchFamily="34" charset="0"/>
                <a:cs typeface="Arial" panose="020B0604020202020204" pitchFamily="34" charset="0"/>
              </a:rPr>
              <a:t> for all pixels)</a:t>
            </a:r>
          </a:p>
        </p:txBody>
      </p:sp>
      <p:sp>
        <p:nvSpPr>
          <p:cNvPr id="31" name="矩形 30">
            <a:extLst>
              <a:ext uri="{FF2B5EF4-FFF2-40B4-BE49-F238E27FC236}">
                <a16:creationId xmlns:a16="http://schemas.microsoft.com/office/drawing/2014/main" id="{F0FEFD2A-2113-6597-0FB7-0941B1B66D99}"/>
              </a:ext>
            </a:extLst>
          </p:cNvPr>
          <p:cNvSpPr/>
          <p:nvPr/>
        </p:nvSpPr>
        <p:spPr>
          <a:xfrm>
            <a:off x="5881815" y="388411"/>
            <a:ext cx="6215449" cy="19650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97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6" presetClass="emph" presetSubtype="0" fill="hold" nodeType="after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4000"/>
                            </p:stCondLst>
                            <p:childTnLst>
                              <p:par>
                                <p:cTn id="46" presetID="26" presetClass="emph" presetSubtype="0" fill="hold" nodeType="afterEffect">
                                  <p:stCondLst>
                                    <p:cond delay="0"/>
                                  </p:stCondLst>
                                  <p:childTnLst>
                                    <p:animEffect transition="out" filter="fade">
                                      <p:cBhvr>
                                        <p:cTn id="47" dur="500" tmFilter="0, 0; .2, .5; .8, .5; 1, 0"/>
                                        <p:tgtEl>
                                          <p:spTgt spid="20"/>
                                        </p:tgtEl>
                                      </p:cBhvr>
                                    </p:animEffect>
                                    <p:animScale>
                                      <p:cBhvr>
                                        <p:cTn id="48" dur="250" autoRev="1" fill="hold"/>
                                        <p:tgtEl>
                                          <p:spTgt spid="20"/>
                                        </p:tgtEl>
                                      </p:cBhvr>
                                      <p:by x="105000" y="105000"/>
                                    </p:animScale>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par>
                          <p:cTn id="53" fill="hold">
                            <p:stCondLst>
                              <p:cond delay="50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5500"/>
                            </p:stCondLst>
                            <p:childTnLst>
                              <p:par>
                                <p:cTn id="58" presetID="22" presetClass="entr" presetSubtype="8"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13</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altLang="zh-CN" sz="3600" i="0" dirty="0"/>
              <a:t>Problem analysis</a:t>
            </a:r>
            <a:endParaRPr lang="en-US" i="0" dirty="0"/>
          </a:p>
        </p:txBody>
      </p:sp>
      <p:pic>
        <p:nvPicPr>
          <p:cNvPr id="53" name="图片 52">
            <a:extLst>
              <a:ext uri="{FF2B5EF4-FFF2-40B4-BE49-F238E27FC236}">
                <a16:creationId xmlns:a16="http://schemas.microsoft.com/office/drawing/2014/main" id="{4EBD009D-ABC1-4FF5-BA36-8F1B106C1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17" y="1577663"/>
            <a:ext cx="3731819" cy="2796637"/>
          </a:xfrm>
          <a:prstGeom prst="rect">
            <a:avLst/>
          </a:prstGeom>
        </p:spPr>
      </p:pic>
      <p:grpSp>
        <p:nvGrpSpPr>
          <p:cNvPr id="98" name="组合 97">
            <a:extLst>
              <a:ext uri="{FF2B5EF4-FFF2-40B4-BE49-F238E27FC236}">
                <a16:creationId xmlns:a16="http://schemas.microsoft.com/office/drawing/2014/main" id="{9852A44E-5F6C-4445-AA75-273FC165AD61}"/>
              </a:ext>
            </a:extLst>
          </p:cNvPr>
          <p:cNvGrpSpPr/>
          <p:nvPr/>
        </p:nvGrpSpPr>
        <p:grpSpPr>
          <a:xfrm>
            <a:off x="4758033" y="1577633"/>
            <a:ext cx="2871552" cy="2796637"/>
            <a:chOff x="4592529" y="1577663"/>
            <a:chExt cx="2871552" cy="2796637"/>
          </a:xfrm>
        </p:grpSpPr>
        <p:grpSp>
          <p:nvGrpSpPr>
            <p:cNvPr id="55" name="组合 54">
              <a:extLst>
                <a:ext uri="{FF2B5EF4-FFF2-40B4-BE49-F238E27FC236}">
                  <a16:creationId xmlns:a16="http://schemas.microsoft.com/office/drawing/2014/main" id="{E981F7E1-3471-4E44-B123-F92EE5DD5F98}"/>
                </a:ext>
              </a:extLst>
            </p:cNvPr>
            <p:cNvGrpSpPr/>
            <p:nvPr/>
          </p:nvGrpSpPr>
          <p:grpSpPr>
            <a:xfrm>
              <a:off x="4667444" y="1577663"/>
              <a:ext cx="2796637" cy="2796637"/>
              <a:chOff x="3002092" y="3647241"/>
              <a:chExt cx="2142857" cy="2160000"/>
            </a:xfrm>
          </p:grpSpPr>
          <p:pic>
            <p:nvPicPr>
              <p:cNvPr id="88" name="图片 87">
                <a:extLst>
                  <a:ext uri="{FF2B5EF4-FFF2-40B4-BE49-F238E27FC236}">
                    <a16:creationId xmlns:a16="http://schemas.microsoft.com/office/drawing/2014/main" id="{3FB014F9-2470-425E-9BDA-9AEFD59DA512}"/>
                  </a:ext>
                </a:extLst>
              </p:cNvPr>
              <p:cNvPicPr>
                <a:picLocks noChangeAspect="1"/>
              </p:cNvPicPr>
              <p:nvPr/>
            </p:nvPicPr>
            <p:blipFill>
              <a:blip r:embed="rId4"/>
              <a:stretch>
                <a:fillRect/>
              </a:stretch>
            </p:blipFill>
            <p:spPr>
              <a:xfrm>
                <a:off x="3002092" y="3647241"/>
                <a:ext cx="2142857" cy="2160000"/>
              </a:xfrm>
              <a:prstGeom prst="rect">
                <a:avLst/>
              </a:prstGeom>
            </p:spPr>
          </p:pic>
          <p:sp>
            <p:nvSpPr>
              <p:cNvPr id="89" name="流程图: 接点 88">
                <a:extLst>
                  <a:ext uri="{FF2B5EF4-FFF2-40B4-BE49-F238E27FC236}">
                    <a16:creationId xmlns:a16="http://schemas.microsoft.com/office/drawing/2014/main" id="{77F93F59-A1B4-46B2-A799-65FBD7444E4E}"/>
                  </a:ext>
                </a:extLst>
              </p:cNvPr>
              <p:cNvSpPr>
                <a:spLocks noChangeAspect="1"/>
              </p:cNvSpPr>
              <p:nvPr/>
            </p:nvSpPr>
            <p:spPr>
              <a:xfrm>
                <a:off x="4148121" y="5043627"/>
                <a:ext cx="101377" cy="101444"/>
              </a:xfrm>
              <a:prstGeom prst="flowChartConnector">
                <a:avLst/>
              </a:prstGeom>
              <a:solidFill>
                <a:srgbClr val="7AEB7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流程图: 接点 89">
                <a:extLst>
                  <a:ext uri="{FF2B5EF4-FFF2-40B4-BE49-F238E27FC236}">
                    <a16:creationId xmlns:a16="http://schemas.microsoft.com/office/drawing/2014/main" id="{7F92E00D-8A5E-463C-83B2-4A56433EFD62}"/>
                  </a:ext>
                </a:extLst>
              </p:cNvPr>
              <p:cNvSpPr>
                <a:spLocks noChangeAspect="1"/>
              </p:cNvSpPr>
              <p:nvPr/>
            </p:nvSpPr>
            <p:spPr>
              <a:xfrm>
                <a:off x="4479425" y="4487035"/>
                <a:ext cx="101377" cy="101444"/>
              </a:xfrm>
              <a:prstGeom prst="flowChartConnector">
                <a:avLst/>
              </a:prstGeom>
              <a:solidFill>
                <a:srgbClr val="68DE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流程图: 接点 90">
                <a:extLst>
                  <a:ext uri="{FF2B5EF4-FFF2-40B4-BE49-F238E27FC236}">
                    <a16:creationId xmlns:a16="http://schemas.microsoft.com/office/drawing/2014/main" id="{81CDB781-A89D-48F3-B9C2-F231D893C01C}"/>
                  </a:ext>
                </a:extLst>
              </p:cNvPr>
              <p:cNvSpPr>
                <a:spLocks noChangeAspect="1"/>
              </p:cNvSpPr>
              <p:nvPr/>
            </p:nvSpPr>
            <p:spPr>
              <a:xfrm>
                <a:off x="4764347" y="4992905"/>
                <a:ext cx="101377" cy="101444"/>
              </a:xfrm>
              <a:prstGeom prst="flowChartConnector">
                <a:avLst/>
              </a:prstGeom>
              <a:solidFill>
                <a:srgbClr val="FF525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7" name="组合 96">
              <a:extLst>
                <a:ext uri="{FF2B5EF4-FFF2-40B4-BE49-F238E27FC236}">
                  <a16:creationId xmlns:a16="http://schemas.microsoft.com/office/drawing/2014/main" id="{FDC8E479-AF3C-4FD3-A3DC-1D3604108B66}"/>
                </a:ext>
              </a:extLst>
            </p:cNvPr>
            <p:cNvGrpSpPr/>
            <p:nvPr/>
          </p:nvGrpSpPr>
          <p:grpSpPr>
            <a:xfrm>
              <a:off x="4592529" y="1789832"/>
              <a:ext cx="2786045" cy="2349758"/>
              <a:chOff x="4592529" y="1789832"/>
              <a:chExt cx="2786045" cy="2349758"/>
            </a:xfrm>
          </p:grpSpPr>
          <p:grpSp>
            <p:nvGrpSpPr>
              <p:cNvPr id="56" name="组合 55">
                <a:extLst>
                  <a:ext uri="{FF2B5EF4-FFF2-40B4-BE49-F238E27FC236}">
                    <a16:creationId xmlns:a16="http://schemas.microsoft.com/office/drawing/2014/main" id="{96915C9C-46E7-4DC8-9CAE-538796DD5126}"/>
                  </a:ext>
                </a:extLst>
              </p:cNvPr>
              <p:cNvGrpSpPr/>
              <p:nvPr/>
            </p:nvGrpSpPr>
            <p:grpSpPr>
              <a:xfrm>
                <a:off x="4592529" y="1789832"/>
                <a:ext cx="2069135" cy="1928605"/>
                <a:chOff x="4823764" y="987069"/>
                <a:chExt cx="1598109" cy="1489570"/>
              </a:xfrm>
            </p:grpSpPr>
            <mc:AlternateContent xmlns:mc="http://schemas.openxmlformats.org/markup-compatibility/2006" xmlns:a14="http://schemas.microsoft.com/office/drawing/2010/main">
              <mc:Choice Requires="a14">
                <p:sp>
                  <p:nvSpPr>
                    <p:cNvPr id="82" name="矩形 81">
                      <a:extLst>
                        <a:ext uri="{FF2B5EF4-FFF2-40B4-BE49-F238E27FC236}">
                          <a16:creationId xmlns:a16="http://schemas.microsoft.com/office/drawing/2014/main" id="{64C381F0-CE3B-4CBE-8F22-24C814EDF2A9}"/>
                        </a:ext>
                      </a:extLst>
                    </p:cNvPr>
                    <p:cNvSpPr/>
                    <p:nvPr/>
                  </p:nvSpPr>
                  <p:spPr>
                    <a:xfrm>
                      <a:off x="6033113" y="987069"/>
                      <a:ext cx="38876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a:effectLst>
                                      <a:glow rad="63500">
                                        <a:schemeClr val="bg1">
                                          <a:alpha val="90000"/>
                                        </a:schemeClr>
                                      </a:glow>
                                    </a:effectLst>
                                    <a:latin typeface="Cambria Math" panose="02040503050406030204" pitchFamily="18" charset="0"/>
                                  </a:rPr>
                                </m:ctrlPr>
                              </m:sSubPr>
                              <m:e>
                                <m:r>
                                  <a:rPr lang="zh-CN" altLang="en-US" sz="1400" i="1">
                                    <a:effectLst>
                                      <a:glow rad="63500">
                                        <a:schemeClr val="bg1">
                                          <a:alpha val="90000"/>
                                        </a:schemeClr>
                                      </a:glow>
                                    </a:effectLst>
                                    <a:latin typeface="Cambria Math" panose="02040503050406030204" pitchFamily="18" charset="0"/>
                                  </a:rPr>
                                  <m:t>𝜉</m:t>
                                </m:r>
                              </m:e>
                              <m:sub>
                                <m:r>
                                  <a:rPr lang="zh-CN" altLang="en-US" sz="1400" i="1">
                                    <a:effectLst>
                                      <a:glow rad="63500">
                                        <a:schemeClr val="bg1">
                                          <a:alpha val="90000"/>
                                        </a:schemeClr>
                                      </a:glow>
                                    </a:effectLst>
                                    <a:latin typeface="Cambria Math" panose="02040503050406030204" pitchFamily="18" charset="0"/>
                                  </a:rPr>
                                  <m:t>1</m:t>
                                </m:r>
                              </m:sub>
                            </m:sSub>
                          </m:oMath>
                        </m:oMathPara>
                      </a14:m>
                      <a:endParaRPr lang="zh-CN" altLang="en-US" sz="1400" i="1" dirty="0">
                        <a:effectLst>
                          <a:glow rad="63500">
                            <a:schemeClr val="bg1">
                              <a:alpha val="90000"/>
                            </a:schemeClr>
                          </a:glow>
                        </a:effectLst>
                        <a:latin typeface="Cambria Math" panose="02040503050406030204" pitchFamily="18" charset="0"/>
                      </a:endParaRPr>
                    </a:p>
                  </p:txBody>
                </p:sp>
              </mc:Choice>
              <mc:Fallback xmlns="">
                <p:sp>
                  <p:nvSpPr>
                    <p:cNvPr id="7" name="矩形 6">
                      <a:extLst>
                        <a:ext uri="{FF2B5EF4-FFF2-40B4-BE49-F238E27FC236}">
                          <a16:creationId xmlns:a16="http://schemas.microsoft.com/office/drawing/2014/main" id="{356B3C51-AB4E-4D4F-ABF2-2AA72A640021}"/>
                        </a:ext>
                      </a:extLst>
                    </p:cNvPr>
                    <p:cNvSpPr>
                      <a:spLocks noRot="1" noChangeAspect="1" noMove="1" noResize="1" noEditPoints="1" noAdjustHandles="1" noChangeArrowheads="1" noChangeShapeType="1" noTextEdit="1"/>
                    </p:cNvSpPr>
                    <p:nvPr/>
                  </p:nvSpPr>
                  <p:spPr>
                    <a:xfrm>
                      <a:off x="6033113" y="987069"/>
                      <a:ext cx="388760" cy="307777"/>
                    </a:xfrm>
                    <a:prstGeom prst="rect">
                      <a:avLst/>
                    </a:prstGeom>
                    <a:blipFill>
                      <a:blip r:embed="rId5"/>
                      <a:stretch>
                        <a:fillRect b="-16000"/>
                      </a:stretch>
                    </a:blipFill>
                  </p:spPr>
                  <p:txBody>
                    <a:bodyPr/>
                    <a:lstStyle/>
                    <a:p>
                      <a:r>
                        <a:rPr lang="zh-CN" altLang="en-US">
                          <a:noFill/>
                        </a:rPr>
                        <a:t> </a:t>
                      </a:r>
                    </a:p>
                  </p:txBody>
                </p:sp>
              </mc:Fallback>
            </mc:AlternateContent>
            <p:cxnSp>
              <p:nvCxnSpPr>
                <p:cNvPr id="83" name="直接箭头连接符 82">
                  <a:extLst>
                    <a:ext uri="{FF2B5EF4-FFF2-40B4-BE49-F238E27FC236}">
                      <a16:creationId xmlns:a16="http://schemas.microsoft.com/office/drawing/2014/main" id="{10BC0CB3-F16F-40C6-9775-19B953C0AA6B}"/>
                    </a:ext>
                  </a:extLst>
                </p:cNvPr>
                <p:cNvCxnSpPr>
                  <a:cxnSpLocks/>
                </p:cNvCxnSpPr>
                <p:nvPr/>
              </p:nvCxnSpPr>
              <p:spPr>
                <a:xfrm>
                  <a:off x="4982785" y="1141250"/>
                  <a:ext cx="11520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A2E3E2E8-99D5-4AE5-9BED-0AD18493FCAA}"/>
                    </a:ext>
                  </a:extLst>
                </p:cNvPr>
                <p:cNvCxnSpPr>
                  <a:cxnSpLocks/>
                </p:cNvCxnSpPr>
                <p:nvPr/>
              </p:nvCxnSpPr>
              <p:spPr>
                <a:xfrm>
                  <a:off x="4996005" y="1123584"/>
                  <a:ext cx="0" cy="1114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603E8DF9-7BF7-4D13-A7CD-83ECB2003A0A}"/>
                    </a:ext>
                  </a:extLst>
                </p:cNvPr>
                <p:cNvCxnSpPr>
                  <a:cxnSpLocks/>
                </p:cNvCxnSpPr>
                <p:nvPr/>
              </p:nvCxnSpPr>
              <p:spPr>
                <a:xfrm>
                  <a:off x="4986595" y="1140958"/>
                  <a:ext cx="1116000" cy="31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BCC7669A-8DB1-4BA4-868B-1C136F6953BE}"/>
                    </a:ext>
                  </a:extLst>
                </p:cNvPr>
                <p:cNvCxnSpPr>
                  <a:cxnSpLocks/>
                </p:cNvCxnSpPr>
                <p:nvPr/>
              </p:nvCxnSpPr>
              <p:spPr>
                <a:xfrm flipH="1">
                  <a:off x="4989307" y="1129934"/>
                  <a:ext cx="2888" cy="10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矩形 86">
                      <a:extLst>
                        <a:ext uri="{FF2B5EF4-FFF2-40B4-BE49-F238E27FC236}">
                          <a16:creationId xmlns:a16="http://schemas.microsoft.com/office/drawing/2014/main" id="{272E22BD-5F95-47B5-B2AB-A8E9C168A2C3}"/>
                        </a:ext>
                      </a:extLst>
                    </p:cNvPr>
                    <p:cNvSpPr/>
                    <p:nvPr/>
                  </p:nvSpPr>
                  <p:spPr>
                    <a:xfrm>
                      <a:off x="4823764" y="2168862"/>
                      <a:ext cx="39292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smtClean="0">
                                    <a:effectLst>
                                      <a:glow rad="63500">
                                        <a:schemeClr val="bg1">
                                          <a:alpha val="90000"/>
                                        </a:schemeClr>
                                      </a:glow>
                                    </a:effectLst>
                                    <a:latin typeface="Cambria Math" panose="02040503050406030204" pitchFamily="18" charset="0"/>
                                  </a:rPr>
                                </m:ctrlPr>
                              </m:sSubPr>
                              <m:e>
                                <m:r>
                                  <a:rPr lang="zh-CN" altLang="en-US" sz="1400" i="1">
                                    <a:effectLst>
                                      <a:glow rad="63500">
                                        <a:schemeClr val="bg1">
                                          <a:alpha val="90000"/>
                                        </a:schemeClr>
                                      </a:glow>
                                    </a:effectLst>
                                    <a:latin typeface="Cambria Math" panose="02040503050406030204" pitchFamily="18" charset="0"/>
                                  </a:rPr>
                                  <m:t>𝜉</m:t>
                                </m:r>
                              </m:e>
                              <m:sub>
                                <m:r>
                                  <a:rPr lang="en-US" altLang="zh-CN" sz="1400">
                                    <a:effectLst>
                                      <a:glow rad="63500">
                                        <a:schemeClr val="bg1">
                                          <a:alpha val="90000"/>
                                        </a:schemeClr>
                                      </a:glow>
                                    </a:effectLst>
                                    <a:latin typeface="Cambria Math" panose="02040503050406030204" pitchFamily="18" charset="0"/>
                                  </a:rPr>
                                  <m:t>2</m:t>
                                </m:r>
                              </m:sub>
                            </m:sSub>
                          </m:oMath>
                        </m:oMathPara>
                      </a14:m>
                      <a:endParaRPr lang="zh-CN" altLang="en-US" sz="1400" dirty="0">
                        <a:effectLst>
                          <a:glow rad="63500">
                            <a:schemeClr val="bg1">
                              <a:alpha val="90000"/>
                            </a:schemeClr>
                          </a:glow>
                        </a:effectLst>
                        <a:latin typeface="Times New Roman" panose="02020603050405020304" pitchFamily="18" charset="0"/>
                        <a:cs typeface="Times New Roman" panose="02020603050405020304" pitchFamily="18" charset="0"/>
                      </a:endParaRPr>
                    </a:p>
                  </p:txBody>
                </p:sp>
              </mc:Choice>
              <mc:Fallback xmlns="">
                <p:sp>
                  <p:nvSpPr>
                    <p:cNvPr id="35" name="矩形 34">
                      <a:extLst>
                        <a:ext uri="{FF2B5EF4-FFF2-40B4-BE49-F238E27FC236}">
                          <a16:creationId xmlns:a16="http://schemas.microsoft.com/office/drawing/2014/main" id="{CC10DF0A-0D79-4BA9-A30A-F419532F30BC}"/>
                        </a:ext>
                      </a:extLst>
                    </p:cNvPr>
                    <p:cNvSpPr>
                      <a:spLocks noRot="1" noChangeAspect="1" noMove="1" noResize="1" noEditPoints="1" noAdjustHandles="1" noChangeArrowheads="1" noChangeShapeType="1" noTextEdit="1"/>
                    </p:cNvSpPr>
                    <p:nvPr/>
                  </p:nvSpPr>
                  <p:spPr>
                    <a:xfrm>
                      <a:off x="4823764" y="2168862"/>
                      <a:ext cx="392928" cy="307777"/>
                    </a:xfrm>
                    <a:prstGeom prst="rect">
                      <a:avLst/>
                    </a:prstGeom>
                    <a:blipFill>
                      <a:blip r:embed="rId6"/>
                      <a:stretch>
                        <a:fillRect b="-15686"/>
                      </a:stretch>
                    </a:blipFill>
                  </p:spPr>
                  <p:txBody>
                    <a:bodyPr/>
                    <a:lstStyle/>
                    <a:p>
                      <a:r>
                        <a:rPr lang="zh-CN" altLang="en-US">
                          <a:noFill/>
                        </a:rPr>
                        <a:t> </a:t>
                      </a:r>
                    </a:p>
                  </p:txBody>
                </p:sp>
              </mc:Fallback>
            </mc:AlternateContent>
          </p:grpSp>
          <p:sp>
            <p:nvSpPr>
              <p:cNvPr id="58" name="流程图: 接点 57">
                <a:extLst>
                  <a:ext uri="{FF2B5EF4-FFF2-40B4-BE49-F238E27FC236}">
                    <a16:creationId xmlns:a16="http://schemas.microsoft.com/office/drawing/2014/main" id="{FAEED0C1-E082-4A8D-A2B3-AC5493459611}"/>
                  </a:ext>
                </a:extLst>
              </p:cNvPr>
              <p:cNvSpPr>
                <a:spLocks noChangeAspect="1"/>
              </p:cNvSpPr>
              <p:nvPr/>
            </p:nvSpPr>
            <p:spPr>
              <a:xfrm>
                <a:off x="5646472" y="3131497"/>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流程图: 接点 58">
                <a:extLst>
                  <a:ext uri="{FF2B5EF4-FFF2-40B4-BE49-F238E27FC236}">
                    <a16:creationId xmlns:a16="http://schemas.microsoft.com/office/drawing/2014/main" id="{29B197F9-FB95-496E-89C4-FF248175651D}"/>
                  </a:ext>
                </a:extLst>
              </p:cNvPr>
              <p:cNvSpPr>
                <a:spLocks noChangeAspect="1"/>
              </p:cNvSpPr>
              <p:nvPr/>
            </p:nvSpPr>
            <p:spPr>
              <a:xfrm>
                <a:off x="5746273" y="2133494"/>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流程图: 接点 59">
                <a:extLst>
                  <a:ext uri="{FF2B5EF4-FFF2-40B4-BE49-F238E27FC236}">
                    <a16:creationId xmlns:a16="http://schemas.microsoft.com/office/drawing/2014/main" id="{5A3BA464-99CE-4D1A-B418-E6FD72C0C540}"/>
                  </a:ext>
                </a:extLst>
              </p:cNvPr>
              <p:cNvSpPr>
                <a:spLocks noChangeAspect="1"/>
              </p:cNvSpPr>
              <p:nvPr/>
            </p:nvSpPr>
            <p:spPr>
              <a:xfrm>
                <a:off x="4829270" y="3999758"/>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流程图: 接点 60">
                <a:extLst>
                  <a:ext uri="{FF2B5EF4-FFF2-40B4-BE49-F238E27FC236}">
                    <a16:creationId xmlns:a16="http://schemas.microsoft.com/office/drawing/2014/main" id="{2AEC7FD5-442A-4EC3-95EB-4D1B1DAE203E}"/>
                  </a:ext>
                </a:extLst>
              </p:cNvPr>
              <p:cNvSpPr>
                <a:spLocks noChangeAspect="1"/>
              </p:cNvSpPr>
              <p:nvPr/>
            </p:nvSpPr>
            <p:spPr>
              <a:xfrm>
                <a:off x="7284669" y="2713193"/>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流程图: 接点 61">
                <a:extLst>
                  <a:ext uri="{FF2B5EF4-FFF2-40B4-BE49-F238E27FC236}">
                    <a16:creationId xmlns:a16="http://schemas.microsoft.com/office/drawing/2014/main" id="{EA9781DF-0640-4FFF-9B17-1B94E57CE312}"/>
                  </a:ext>
                </a:extLst>
              </p:cNvPr>
              <p:cNvSpPr>
                <a:spLocks noChangeAspect="1"/>
              </p:cNvSpPr>
              <p:nvPr/>
            </p:nvSpPr>
            <p:spPr>
              <a:xfrm>
                <a:off x="6595510" y="1964956"/>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流程图: 接点 62">
                <a:extLst>
                  <a:ext uri="{FF2B5EF4-FFF2-40B4-BE49-F238E27FC236}">
                    <a16:creationId xmlns:a16="http://schemas.microsoft.com/office/drawing/2014/main" id="{3450D774-92CE-4D8A-8426-B24ACF9F7A80}"/>
                  </a:ext>
                </a:extLst>
              </p:cNvPr>
              <p:cNvSpPr>
                <a:spLocks noChangeAspect="1"/>
              </p:cNvSpPr>
              <p:nvPr/>
            </p:nvSpPr>
            <p:spPr>
              <a:xfrm>
                <a:off x="6289958" y="4046369"/>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流程图: 接点 63">
                <a:extLst>
                  <a:ext uri="{FF2B5EF4-FFF2-40B4-BE49-F238E27FC236}">
                    <a16:creationId xmlns:a16="http://schemas.microsoft.com/office/drawing/2014/main" id="{448E89A7-0809-43ED-8D34-762FFF26C249}"/>
                  </a:ext>
                </a:extLst>
              </p:cNvPr>
              <p:cNvSpPr>
                <a:spLocks noChangeAspect="1"/>
              </p:cNvSpPr>
              <p:nvPr/>
            </p:nvSpPr>
            <p:spPr>
              <a:xfrm>
                <a:off x="6693659" y="3377235"/>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5" name="连接符: 曲线 64">
                <a:extLst>
                  <a:ext uri="{FF2B5EF4-FFF2-40B4-BE49-F238E27FC236}">
                    <a16:creationId xmlns:a16="http://schemas.microsoft.com/office/drawing/2014/main" id="{577661FC-3727-40BD-A03E-496DC543AD20}"/>
                  </a:ext>
                </a:extLst>
              </p:cNvPr>
              <p:cNvCxnSpPr>
                <a:cxnSpLocks/>
                <a:stCxn id="58" idx="5"/>
                <a:endCxn id="89" idx="2"/>
              </p:cNvCxnSpPr>
              <p:nvPr/>
            </p:nvCxnSpPr>
            <p:spPr>
              <a:xfrm rot="16200000" flipH="1">
                <a:off x="5824762" y="3112929"/>
                <a:ext cx="240223" cy="436499"/>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连接符: 曲线 65">
                <a:extLst>
                  <a:ext uri="{FF2B5EF4-FFF2-40B4-BE49-F238E27FC236}">
                    <a16:creationId xmlns:a16="http://schemas.microsoft.com/office/drawing/2014/main" id="{2FB7ACA0-39A5-433E-A649-1603BBBCDF5C}"/>
                  </a:ext>
                </a:extLst>
              </p:cNvPr>
              <p:cNvCxnSpPr>
                <a:cxnSpLocks/>
                <a:stCxn id="60" idx="6"/>
                <a:endCxn id="91" idx="5"/>
              </p:cNvCxnSpPr>
              <p:nvPr/>
            </p:nvCxnSpPr>
            <p:spPr>
              <a:xfrm flipV="1">
                <a:off x="4923175" y="3432056"/>
                <a:ext cx="2157116" cy="614311"/>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流程图: 接点 66">
                <a:extLst>
                  <a:ext uri="{FF2B5EF4-FFF2-40B4-BE49-F238E27FC236}">
                    <a16:creationId xmlns:a16="http://schemas.microsoft.com/office/drawing/2014/main" id="{F8FF3CEA-D2FE-4805-A12A-4E3BFE9C7C02}"/>
                  </a:ext>
                </a:extLst>
              </p:cNvPr>
              <p:cNvSpPr>
                <a:spLocks noChangeAspect="1"/>
              </p:cNvSpPr>
              <p:nvPr/>
            </p:nvSpPr>
            <p:spPr>
              <a:xfrm>
                <a:off x="5209478" y="2307654"/>
                <a:ext cx="93905" cy="93221"/>
              </a:xfrm>
              <a:prstGeom prst="flowChartConnector">
                <a:avLst/>
              </a:prstGeom>
              <a:solidFill>
                <a:srgbClr val="5F5E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8" name="连接符: 曲线 67">
                <a:extLst>
                  <a:ext uri="{FF2B5EF4-FFF2-40B4-BE49-F238E27FC236}">
                    <a16:creationId xmlns:a16="http://schemas.microsoft.com/office/drawing/2014/main" id="{7EFA2168-E5A7-4BE2-9B90-1092142CCD5C}"/>
                  </a:ext>
                </a:extLst>
              </p:cNvPr>
              <p:cNvCxnSpPr>
                <a:cxnSpLocks/>
                <a:stCxn id="63" idx="0"/>
                <a:endCxn id="89" idx="4"/>
              </p:cNvCxnSpPr>
              <p:nvPr/>
            </p:nvCxnSpPr>
            <p:spPr>
              <a:xfrm rot="16200000" flipV="1">
                <a:off x="6018393" y="3727848"/>
                <a:ext cx="529406" cy="107633"/>
              </a:xfrm>
              <a:prstGeom prst="curvedConnector3">
                <a:avLst>
                  <a:gd name="adj1" fmla="val 8727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连接符: 曲线 68">
                <a:extLst>
                  <a:ext uri="{FF2B5EF4-FFF2-40B4-BE49-F238E27FC236}">
                    <a16:creationId xmlns:a16="http://schemas.microsoft.com/office/drawing/2014/main" id="{FEA4C3A6-8DB8-4DDB-9FC4-354D6B8E343A}"/>
                  </a:ext>
                </a:extLst>
              </p:cNvPr>
              <p:cNvCxnSpPr>
                <a:cxnSpLocks/>
                <a:stCxn id="64" idx="0"/>
                <a:endCxn id="90" idx="5"/>
              </p:cNvCxnSpPr>
              <p:nvPr/>
            </p:nvCxnSpPr>
            <p:spPr>
              <a:xfrm rot="16200000" flipV="1">
                <a:off x="6424452" y="3061077"/>
                <a:ext cx="600150" cy="32170"/>
              </a:xfrm>
              <a:prstGeom prst="curvedConnector3">
                <a:avLst>
                  <a:gd name="adj1" fmla="val 8726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连接符: 曲线 69">
                <a:extLst>
                  <a:ext uri="{FF2B5EF4-FFF2-40B4-BE49-F238E27FC236}">
                    <a16:creationId xmlns:a16="http://schemas.microsoft.com/office/drawing/2014/main" id="{30A5535B-20E0-453D-A3EC-E7D66A57E271}"/>
                  </a:ext>
                </a:extLst>
              </p:cNvPr>
              <p:cNvCxnSpPr>
                <a:cxnSpLocks/>
                <a:stCxn id="61" idx="2"/>
              </p:cNvCxnSpPr>
              <p:nvPr/>
            </p:nvCxnSpPr>
            <p:spPr>
              <a:xfrm rot="10800000" flipV="1">
                <a:off x="7017334" y="2759803"/>
                <a:ext cx="267335" cy="560143"/>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连接符: 曲线 70">
                <a:extLst>
                  <a:ext uri="{FF2B5EF4-FFF2-40B4-BE49-F238E27FC236}">
                    <a16:creationId xmlns:a16="http://schemas.microsoft.com/office/drawing/2014/main" id="{5F8B12D5-5AD3-470C-A067-E8000F377C6F}"/>
                  </a:ext>
                </a:extLst>
              </p:cNvPr>
              <p:cNvCxnSpPr>
                <a:cxnSpLocks/>
              </p:cNvCxnSpPr>
              <p:nvPr/>
            </p:nvCxnSpPr>
            <p:spPr>
              <a:xfrm>
                <a:off x="5840177" y="2222996"/>
                <a:ext cx="442917" cy="116526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连接符: 曲线 73">
                <a:extLst>
                  <a:ext uri="{FF2B5EF4-FFF2-40B4-BE49-F238E27FC236}">
                    <a16:creationId xmlns:a16="http://schemas.microsoft.com/office/drawing/2014/main" id="{434193FB-2229-43CF-BB4C-64E2B166BBA6}"/>
                  </a:ext>
                </a:extLst>
              </p:cNvPr>
              <p:cNvCxnSpPr>
                <a:cxnSpLocks/>
              </p:cNvCxnSpPr>
              <p:nvPr/>
            </p:nvCxnSpPr>
            <p:spPr>
              <a:xfrm>
                <a:off x="6661662" y="2066289"/>
                <a:ext cx="27751" cy="605938"/>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 name="组合 4">
            <a:extLst>
              <a:ext uri="{FF2B5EF4-FFF2-40B4-BE49-F238E27FC236}">
                <a16:creationId xmlns:a16="http://schemas.microsoft.com/office/drawing/2014/main" id="{A32C971E-AF05-4474-8D9C-3FB84AFAF719}"/>
              </a:ext>
            </a:extLst>
          </p:cNvPr>
          <p:cNvGrpSpPr/>
          <p:nvPr/>
        </p:nvGrpSpPr>
        <p:grpSpPr>
          <a:xfrm>
            <a:off x="7737637" y="1216974"/>
            <a:ext cx="3289026" cy="3157295"/>
            <a:chOff x="7737637" y="1216974"/>
            <a:chExt cx="3289026" cy="3157295"/>
          </a:xfrm>
        </p:grpSpPr>
        <p:grpSp>
          <p:nvGrpSpPr>
            <p:cNvPr id="4" name="组合 3">
              <a:extLst>
                <a:ext uri="{FF2B5EF4-FFF2-40B4-BE49-F238E27FC236}">
                  <a16:creationId xmlns:a16="http://schemas.microsoft.com/office/drawing/2014/main" id="{EAC9298C-E0FD-4163-AABE-476064662797}"/>
                </a:ext>
              </a:extLst>
            </p:cNvPr>
            <p:cNvGrpSpPr/>
            <p:nvPr/>
          </p:nvGrpSpPr>
          <p:grpSpPr>
            <a:xfrm>
              <a:off x="7737637" y="1577632"/>
              <a:ext cx="3289026" cy="2796637"/>
              <a:chOff x="7432562" y="1577663"/>
              <a:chExt cx="3289026" cy="2796637"/>
            </a:xfrm>
          </p:grpSpPr>
          <p:grpSp>
            <p:nvGrpSpPr>
              <p:cNvPr id="54" name="组合 53">
                <a:extLst>
                  <a:ext uri="{FF2B5EF4-FFF2-40B4-BE49-F238E27FC236}">
                    <a16:creationId xmlns:a16="http://schemas.microsoft.com/office/drawing/2014/main" id="{23E84C31-4C59-47EC-8F42-4EEBBD75A575}"/>
                  </a:ext>
                </a:extLst>
              </p:cNvPr>
              <p:cNvGrpSpPr/>
              <p:nvPr/>
            </p:nvGrpSpPr>
            <p:grpSpPr>
              <a:xfrm>
                <a:off x="7486590" y="1577663"/>
                <a:ext cx="3234998" cy="2796637"/>
                <a:chOff x="5319564" y="3647241"/>
                <a:chExt cx="2498571" cy="2160000"/>
              </a:xfrm>
            </p:grpSpPr>
            <p:pic>
              <p:nvPicPr>
                <p:cNvPr id="92" name="图片 91">
                  <a:extLst>
                    <a:ext uri="{FF2B5EF4-FFF2-40B4-BE49-F238E27FC236}">
                      <a16:creationId xmlns:a16="http://schemas.microsoft.com/office/drawing/2014/main" id="{1018A912-6B04-4A96-8817-B35CB3C755F6}"/>
                    </a:ext>
                  </a:extLst>
                </p:cNvPr>
                <p:cNvPicPr>
                  <a:picLocks noChangeAspect="1"/>
                </p:cNvPicPr>
                <p:nvPr/>
              </p:nvPicPr>
              <p:blipFill>
                <a:blip r:embed="rId7"/>
                <a:stretch>
                  <a:fillRect/>
                </a:stretch>
              </p:blipFill>
              <p:spPr>
                <a:xfrm>
                  <a:off x="5319564" y="3647241"/>
                  <a:ext cx="2498571" cy="2160000"/>
                </a:xfrm>
                <a:prstGeom prst="rect">
                  <a:avLst/>
                </a:prstGeom>
              </p:spPr>
            </p:pic>
            <p:sp>
              <p:nvSpPr>
                <p:cNvPr id="93" name="流程图: 接点 92">
                  <a:extLst>
                    <a:ext uri="{FF2B5EF4-FFF2-40B4-BE49-F238E27FC236}">
                      <a16:creationId xmlns:a16="http://schemas.microsoft.com/office/drawing/2014/main" id="{2F4C3CCA-BC78-496E-B5C6-8EDD54040901}"/>
                    </a:ext>
                  </a:extLst>
                </p:cNvPr>
                <p:cNvSpPr>
                  <a:spLocks noChangeAspect="1"/>
                </p:cNvSpPr>
                <p:nvPr/>
              </p:nvSpPr>
              <p:spPr>
                <a:xfrm>
                  <a:off x="6474098" y="5058430"/>
                  <a:ext cx="101377" cy="101444"/>
                </a:xfrm>
                <a:prstGeom prst="flowChartConnector">
                  <a:avLst/>
                </a:prstGeom>
                <a:solidFill>
                  <a:srgbClr val="7AEB7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4" name="流程图: 接点 93">
                  <a:extLst>
                    <a:ext uri="{FF2B5EF4-FFF2-40B4-BE49-F238E27FC236}">
                      <a16:creationId xmlns:a16="http://schemas.microsoft.com/office/drawing/2014/main" id="{B2638E64-9323-4C43-B3D4-DD607B680EC9}"/>
                    </a:ext>
                  </a:extLst>
                </p:cNvPr>
                <p:cNvSpPr>
                  <a:spLocks noChangeAspect="1"/>
                </p:cNvSpPr>
                <p:nvPr/>
              </p:nvSpPr>
              <p:spPr>
                <a:xfrm>
                  <a:off x="6825280" y="4493661"/>
                  <a:ext cx="101377" cy="101444"/>
                </a:xfrm>
                <a:prstGeom prst="flowChartConnector">
                  <a:avLst/>
                </a:prstGeom>
                <a:solidFill>
                  <a:srgbClr val="68DE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5" name="流程图: 接点 94">
                  <a:extLst>
                    <a:ext uri="{FF2B5EF4-FFF2-40B4-BE49-F238E27FC236}">
                      <a16:creationId xmlns:a16="http://schemas.microsoft.com/office/drawing/2014/main" id="{34F5B20E-BD3C-475F-AA46-453882F68118}"/>
                    </a:ext>
                  </a:extLst>
                </p:cNvPr>
                <p:cNvSpPr>
                  <a:spLocks noChangeAspect="1"/>
                </p:cNvSpPr>
                <p:nvPr/>
              </p:nvSpPr>
              <p:spPr>
                <a:xfrm>
                  <a:off x="7098740" y="4999531"/>
                  <a:ext cx="101377" cy="101444"/>
                </a:xfrm>
                <a:prstGeom prst="flowChartConnector">
                  <a:avLst/>
                </a:prstGeom>
                <a:solidFill>
                  <a:srgbClr val="FF525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7" name="组合 56">
                <a:extLst>
                  <a:ext uri="{FF2B5EF4-FFF2-40B4-BE49-F238E27FC236}">
                    <a16:creationId xmlns:a16="http://schemas.microsoft.com/office/drawing/2014/main" id="{F6FDA6DD-8576-4F17-8FED-FC0D32A53657}"/>
                  </a:ext>
                </a:extLst>
              </p:cNvPr>
              <p:cNvGrpSpPr/>
              <p:nvPr/>
            </p:nvGrpSpPr>
            <p:grpSpPr>
              <a:xfrm>
                <a:off x="7432562" y="1789833"/>
                <a:ext cx="2069135" cy="1928605"/>
                <a:chOff x="4823764" y="987069"/>
                <a:chExt cx="1598109" cy="1489570"/>
              </a:xfrm>
            </p:grpSpPr>
            <mc:AlternateContent xmlns:mc="http://schemas.openxmlformats.org/markup-compatibility/2006" xmlns:a14="http://schemas.microsoft.com/office/drawing/2010/main">
              <mc:Choice Requires="a14">
                <p:sp>
                  <p:nvSpPr>
                    <p:cNvPr id="76" name="矩形 75">
                      <a:extLst>
                        <a:ext uri="{FF2B5EF4-FFF2-40B4-BE49-F238E27FC236}">
                          <a16:creationId xmlns:a16="http://schemas.microsoft.com/office/drawing/2014/main" id="{E349E6EA-DD46-43E1-A11F-9B205FD9ADEC}"/>
                        </a:ext>
                      </a:extLst>
                    </p:cNvPr>
                    <p:cNvSpPr/>
                    <p:nvPr/>
                  </p:nvSpPr>
                  <p:spPr>
                    <a:xfrm>
                      <a:off x="6033113" y="987069"/>
                      <a:ext cx="38876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a:effectLst>
                                      <a:glow rad="63500">
                                        <a:schemeClr val="bg1">
                                          <a:alpha val="90000"/>
                                        </a:schemeClr>
                                      </a:glow>
                                    </a:effectLst>
                                    <a:latin typeface="Cambria Math" panose="02040503050406030204" pitchFamily="18" charset="0"/>
                                  </a:rPr>
                                </m:ctrlPr>
                              </m:sSubPr>
                              <m:e>
                                <m:r>
                                  <a:rPr lang="zh-CN" altLang="en-US" sz="1400" i="1">
                                    <a:effectLst>
                                      <a:glow rad="63500">
                                        <a:schemeClr val="bg1">
                                          <a:alpha val="90000"/>
                                        </a:schemeClr>
                                      </a:glow>
                                    </a:effectLst>
                                    <a:latin typeface="Cambria Math" panose="02040503050406030204" pitchFamily="18" charset="0"/>
                                  </a:rPr>
                                  <m:t>𝜉</m:t>
                                </m:r>
                              </m:e>
                              <m:sub>
                                <m:r>
                                  <a:rPr lang="zh-CN" altLang="en-US" sz="1400" i="1">
                                    <a:effectLst>
                                      <a:glow rad="63500">
                                        <a:schemeClr val="bg1">
                                          <a:alpha val="90000"/>
                                        </a:schemeClr>
                                      </a:glow>
                                    </a:effectLst>
                                    <a:latin typeface="Cambria Math" panose="02040503050406030204" pitchFamily="18" charset="0"/>
                                  </a:rPr>
                                  <m:t>1</m:t>
                                </m:r>
                              </m:sub>
                            </m:sSub>
                          </m:oMath>
                        </m:oMathPara>
                      </a14:m>
                      <a:endParaRPr lang="zh-CN" altLang="en-US" sz="1400" i="1" dirty="0">
                        <a:effectLst>
                          <a:glow rad="63500">
                            <a:schemeClr val="bg1">
                              <a:alpha val="90000"/>
                            </a:schemeClr>
                          </a:glow>
                        </a:effectLst>
                        <a:latin typeface="Cambria Math" panose="02040503050406030204" pitchFamily="18" charset="0"/>
                      </a:endParaRPr>
                    </a:p>
                  </p:txBody>
                </p:sp>
              </mc:Choice>
              <mc:Fallback xmlns="">
                <p:sp>
                  <p:nvSpPr>
                    <p:cNvPr id="77" name="矩形 76">
                      <a:extLst>
                        <a:ext uri="{FF2B5EF4-FFF2-40B4-BE49-F238E27FC236}">
                          <a16:creationId xmlns:a16="http://schemas.microsoft.com/office/drawing/2014/main" id="{0835223A-0517-4203-896E-6F652E940C28}"/>
                        </a:ext>
                      </a:extLst>
                    </p:cNvPr>
                    <p:cNvSpPr>
                      <a:spLocks noRot="1" noChangeAspect="1" noMove="1" noResize="1" noEditPoints="1" noAdjustHandles="1" noChangeArrowheads="1" noChangeShapeType="1" noTextEdit="1"/>
                    </p:cNvSpPr>
                    <p:nvPr/>
                  </p:nvSpPr>
                  <p:spPr>
                    <a:xfrm>
                      <a:off x="6033113" y="987069"/>
                      <a:ext cx="388760" cy="307777"/>
                    </a:xfrm>
                    <a:prstGeom prst="rect">
                      <a:avLst/>
                    </a:prstGeom>
                    <a:blipFill>
                      <a:blip r:embed="rId8"/>
                      <a:stretch>
                        <a:fillRect b="-16000"/>
                      </a:stretch>
                    </a:blipFill>
                  </p:spPr>
                  <p:txBody>
                    <a:bodyPr/>
                    <a:lstStyle/>
                    <a:p>
                      <a:r>
                        <a:rPr lang="zh-CN" altLang="en-US">
                          <a:noFill/>
                        </a:rPr>
                        <a:t> </a:t>
                      </a:r>
                    </a:p>
                  </p:txBody>
                </p:sp>
              </mc:Fallback>
            </mc:AlternateContent>
            <p:cxnSp>
              <p:nvCxnSpPr>
                <p:cNvPr id="77" name="直接箭头连接符 76">
                  <a:extLst>
                    <a:ext uri="{FF2B5EF4-FFF2-40B4-BE49-F238E27FC236}">
                      <a16:creationId xmlns:a16="http://schemas.microsoft.com/office/drawing/2014/main" id="{95DA8719-1699-49E8-B036-0B5A23D41330}"/>
                    </a:ext>
                  </a:extLst>
                </p:cNvPr>
                <p:cNvCxnSpPr>
                  <a:cxnSpLocks/>
                </p:cNvCxnSpPr>
                <p:nvPr/>
              </p:nvCxnSpPr>
              <p:spPr>
                <a:xfrm>
                  <a:off x="4982785" y="1141250"/>
                  <a:ext cx="11520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53BFBC4A-D892-48EE-BC99-B4B936709453}"/>
                    </a:ext>
                  </a:extLst>
                </p:cNvPr>
                <p:cNvCxnSpPr>
                  <a:cxnSpLocks/>
                </p:cNvCxnSpPr>
                <p:nvPr/>
              </p:nvCxnSpPr>
              <p:spPr>
                <a:xfrm>
                  <a:off x="4996005" y="1123584"/>
                  <a:ext cx="0" cy="1114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ADE5F1E2-04A7-4535-96F7-F9B9C6CC002A}"/>
                    </a:ext>
                  </a:extLst>
                </p:cNvPr>
                <p:cNvCxnSpPr>
                  <a:cxnSpLocks/>
                </p:cNvCxnSpPr>
                <p:nvPr/>
              </p:nvCxnSpPr>
              <p:spPr>
                <a:xfrm>
                  <a:off x="4986595" y="1140958"/>
                  <a:ext cx="1116000" cy="31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a:extLst>
                    <a:ext uri="{FF2B5EF4-FFF2-40B4-BE49-F238E27FC236}">
                      <a16:creationId xmlns:a16="http://schemas.microsoft.com/office/drawing/2014/main" id="{63C30E20-689C-4998-9780-A0E4E4DCB79C}"/>
                    </a:ext>
                  </a:extLst>
                </p:cNvPr>
                <p:cNvCxnSpPr>
                  <a:cxnSpLocks/>
                </p:cNvCxnSpPr>
                <p:nvPr/>
              </p:nvCxnSpPr>
              <p:spPr>
                <a:xfrm flipH="1">
                  <a:off x="4989307" y="1129934"/>
                  <a:ext cx="2888" cy="10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矩形 80">
                      <a:extLst>
                        <a:ext uri="{FF2B5EF4-FFF2-40B4-BE49-F238E27FC236}">
                          <a16:creationId xmlns:a16="http://schemas.microsoft.com/office/drawing/2014/main" id="{AB6501EC-7D7D-4C50-BBC3-CB02C57591FE}"/>
                        </a:ext>
                      </a:extLst>
                    </p:cNvPr>
                    <p:cNvSpPr/>
                    <p:nvPr/>
                  </p:nvSpPr>
                  <p:spPr>
                    <a:xfrm>
                      <a:off x="4823764" y="2168862"/>
                      <a:ext cx="39292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smtClean="0">
                                    <a:effectLst>
                                      <a:glow rad="63500">
                                        <a:schemeClr val="bg1">
                                          <a:alpha val="90000"/>
                                        </a:schemeClr>
                                      </a:glow>
                                    </a:effectLst>
                                    <a:latin typeface="Cambria Math" panose="02040503050406030204" pitchFamily="18" charset="0"/>
                                  </a:rPr>
                                </m:ctrlPr>
                              </m:sSubPr>
                              <m:e>
                                <m:r>
                                  <a:rPr lang="zh-CN" altLang="en-US" sz="1400" i="1">
                                    <a:effectLst>
                                      <a:glow rad="63500">
                                        <a:schemeClr val="bg1">
                                          <a:alpha val="90000"/>
                                        </a:schemeClr>
                                      </a:glow>
                                    </a:effectLst>
                                    <a:latin typeface="Cambria Math" panose="02040503050406030204" pitchFamily="18" charset="0"/>
                                  </a:rPr>
                                  <m:t>𝜉</m:t>
                                </m:r>
                              </m:e>
                              <m:sub>
                                <m:r>
                                  <a:rPr lang="en-US" altLang="zh-CN" sz="1400">
                                    <a:effectLst>
                                      <a:glow rad="63500">
                                        <a:schemeClr val="bg1">
                                          <a:alpha val="90000"/>
                                        </a:schemeClr>
                                      </a:glow>
                                    </a:effectLst>
                                    <a:latin typeface="Cambria Math" panose="02040503050406030204" pitchFamily="18" charset="0"/>
                                  </a:rPr>
                                  <m:t>2</m:t>
                                </m:r>
                              </m:sub>
                            </m:sSub>
                          </m:oMath>
                        </m:oMathPara>
                      </a14:m>
                      <a:endParaRPr lang="zh-CN" altLang="en-US" sz="1400" dirty="0">
                        <a:effectLst>
                          <a:glow rad="63500">
                            <a:schemeClr val="bg1">
                              <a:alpha val="90000"/>
                            </a:schemeClr>
                          </a:glow>
                        </a:effectLst>
                        <a:latin typeface="Times New Roman" panose="02020603050405020304" pitchFamily="18" charset="0"/>
                        <a:cs typeface="Times New Roman" panose="02020603050405020304" pitchFamily="18" charset="0"/>
                      </a:endParaRPr>
                    </a:p>
                  </p:txBody>
                </p:sp>
              </mc:Choice>
              <mc:Fallback xmlns="">
                <p:sp>
                  <p:nvSpPr>
                    <p:cNvPr id="82" name="矩形 81">
                      <a:extLst>
                        <a:ext uri="{FF2B5EF4-FFF2-40B4-BE49-F238E27FC236}">
                          <a16:creationId xmlns:a16="http://schemas.microsoft.com/office/drawing/2014/main" id="{07CD3D7F-F698-43F0-AE90-AA0A62352C71}"/>
                        </a:ext>
                      </a:extLst>
                    </p:cNvPr>
                    <p:cNvSpPr>
                      <a:spLocks noRot="1" noChangeAspect="1" noMove="1" noResize="1" noEditPoints="1" noAdjustHandles="1" noChangeArrowheads="1" noChangeShapeType="1" noTextEdit="1"/>
                    </p:cNvSpPr>
                    <p:nvPr/>
                  </p:nvSpPr>
                  <p:spPr>
                    <a:xfrm>
                      <a:off x="4823764" y="2168862"/>
                      <a:ext cx="392928" cy="307777"/>
                    </a:xfrm>
                    <a:prstGeom prst="rect">
                      <a:avLst/>
                    </a:prstGeom>
                    <a:blipFill>
                      <a:blip r:embed="rId9"/>
                      <a:stretch>
                        <a:fillRect b="-15686"/>
                      </a:stretch>
                    </a:blipFill>
                  </p:spPr>
                  <p:txBody>
                    <a:bodyPr/>
                    <a:lstStyle/>
                    <a:p>
                      <a:r>
                        <a:rPr lang="zh-CN" altLang="en-US">
                          <a:noFill/>
                        </a:rPr>
                        <a:t> </a:t>
                      </a:r>
                    </a:p>
                  </p:txBody>
                </p:sp>
              </mc:Fallback>
            </mc:AlternateContent>
          </p:grpSp>
        </p:grpSp>
        <p:sp>
          <p:nvSpPr>
            <p:cNvPr id="2" name="文本框 1">
              <a:extLst>
                <a:ext uri="{FF2B5EF4-FFF2-40B4-BE49-F238E27FC236}">
                  <a16:creationId xmlns:a16="http://schemas.microsoft.com/office/drawing/2014/main" id="{478656E0-C231-4CD8-A1EE-ECB461AB11A1}"/>
                </a:ext>
              </a:extLst>
            </p:cNvPr>
            <p:cNvSpPr txBox="1"/>
            <p:nvPr/>
          </p:nvSpPr>
          <p:spPr>
            <a:xfrm>
              <a:off x="8161639" y="1216974"/>
              <a:ext cx="2580829" cy="400110"/>
            </a:xfrm>
            <a:prstGeom prst="rect">
              <a:avLst/>
            </a:prstGeom>
            <a:noFill/>
          </p:spPr>
          <p:txBody>
            <a:bodyPr wrap="square" rtlCol="0">
              <a:spAutoFit/>
            </a:bodyPr>
            <a:lstStyle/>
            <a:p>
              <a:r>
                <a:rPr lang="en-US" altLang="zh-CN" sz="2000" dirty="0">
                  <a:solidFill>
                    <a:srgbClr val="1B1464"/>
                  </a:solidFill>
                  <a:latin typeface="Arial" panose="020B0604020202020204" pitchFamily="34" charset="0"/>
                  <a:cs typeface="Arial" panose="020B0604020202020204" pitchFamily="34" charset="0"/>
                </a:rPr>
                <a:t># Newton iterations</a:t>
              </a:r>
              <a:endParaRPr lang="zh-CN" altLang="en-US" sz="2000" dirty="0">
                <a:solidFill>
                  <a:srgbClr val="1B1464"/>
                </a:solidFill>
                <a:latin typeface="Arial" panose="020B0604020202020204" pitchFamily="34" charset="0"/>
                <a:cs typeface="Arial" panose="020B0604020202020204" pitchFamily="34" charset="0"/>
              </a:endParaRPr>
            </a:p>
          </p:txBody>
        </p:sp>
      </p:grpSp>
      <p:sp>
        <p:nvSpPr>
          <p:cNvPr id="72" name="Rectangle: Rounded Corners 1492">
            <a:extLst>
              <a:ext uri="{FF2B5EF4-FFF2-40B4-BE49-F238E27FC236}">
                <a16:creationId xmlns:a16="http://schemas.microsoft.com/office/drawing/2014/main" id="{EFD916B0-0A19-4B17-9342-A44250F38939}"/>
              </a:ext>
            </a:extLst>
          </p:cNvPr>
          <p:cNvSpPr/>
          <p:nvPr/>
        </p:nvSpPr>
        <p:spPr>
          <a:xfrm>
            <a:off x="2252224" y="4505603"/>
            <a:ext cx="7716306" cy="1372821"/>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1B1464"/>
                </a:solidFill>
                <a:latin typeface="Arial" panose="020B0604020202020204" pitchFamily="34" charset="0"/>
                <a:cs typeface="Arial" panose="020B0604020202020204" pitchFamily="34" charset="0"/>
              </a:rPr>
              <a:t>The number of Newton iterations varies with the initial point's distance from the final solution.</a:t>
            </a:r>
          </a:p>
        </p:txBody>
      </p:sp>
    </p:spTree>
    <p:extLst>
      <p:ext uri="{BB962C8B-B14F-4D97-AF65-F5344CB8AC3E}">
        <p14:creationId xmlns:p14="http://schemas.microsoft.com/office/powerpoint/2010/main" val="248737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593DFE0-1347-4B3F-AE47-3517A585FC77}"/>
              </a:ext>
            </a:extLst>
          </p:cNvPr>
          <p:cNvSpPr>
            <a:spLocks noGrp="1"/>
          </p:cNvSpPr>
          <p:nvPr>
            <p:ph type="ctrTitle"/>
          </p:nvPr>
        </p:nvSpPr>
        <p:spPr>
          <a:xfrm>
            <a:off x="609599" y="3058341"/>
            <a:ext cx="11005751" cy="878400"/>
          </a:xfrm>
        </p:spPr>
        <p:txBody>
          <a:bodyPr>
            <a:normAutofit/>
          </a:bodyPr>
          <a:lstStyle/>
          <a:p>
            <a:r>
              <a:rPr lang="en-US" altLang="zh-CN" i="0" dirty="0"/>
              <a:t>Our method</a:t>
            </a:r>
            <a:endParaRPr lang="zh-CN" altLang="en-US" i="0" dirty="0"/>
          </a:p>
        </p:txBody>
      </p:sp>
      <p:sp>
        <p:nvSpPr>
          <p:cNvPr id="5" name="副标题 4">
            <a:extLst>
              <a:ext uri="{FF2B5EF4-FFF2-40B4-BE49-F238E27FC236}">
                <a16:creationId xmlns:a16="http://schemas.microsoft.com/office/drawing/2014/main" id="{FB9760DB-EEDA-49DD-AF1E-3B224D656B27}"/>
              </a:ext>
            </a:extLst>
          </p:cNvPr>
          <p:cNvSpPr>
            <a:spLocks noGrp="1"/>
          </p:cNvSpPr>
          <p:nvPr>
            <p:ph type="subTitle" idx="1"/>
          </p:nvPr>
        </p:nvSpPr>
        <p:spPr>
          <a:xfrm>
            <a:off x="609599" y="3725692"/>
            <a:ext cx="11005750" cy="615735"/>
          </a:xfrm>
        </p:spPr>
        <p:txBody>
          <a:bodyPr/>
          <a:lstStyle/>
          <a:p>
            <a:r>
              <a:rPr lang="en-US" altLang="zh-CN" i="0" dirty="0"/>
              <a:t>Simple and practical.</a:t>
            </a:r>
            <a:endParaRPr lang="zh-CN" altLang="en-US" i="0" dirty="0"/>
          </a:p>
        </p:txBody>
      </p:sp>
    </p:spTree>
    <p:extLst>
      <p:ext uri="{BB962C8B-B14F-4D97-AF65-F5344CB8AC3E}">
        <p14:creationId xmlns:p14="http://schemas.microsoft.com/office/powerpoint/2010/main" val="109911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15</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sz="3600" i="0" dirty="0"/>
              <a:t>Our goal</a:t>
            </a:r>
            <a:endParaRPr lang="en-US" i="0" dirty="0"/>
          </a:p>
        </p:txBody>
      </p:sp>
      <p:sp>
        <p:nvSpPr>
          <p:cNvPr id="9" name="Rectangle: Rounded Corners 1492">
            <a:extLst>
              <a:ext uri="{FF2B5EF4-FFF2-40B4-BE49-F238E27FC236}">
                <a16:creationId xmlns:a16="http://schemas.microsoft.com/office/drawing/2014/main" id="{D0B8D403-2E4D-4799-8525-45626F6B8E70}"/>
              </a:ext>
            </a:extLst>
          </p:cNvPr>
          <p:cNvSpPr/>
          <p:nvPr/>
        </p:nvSpPr>
        <p:spPr>
          <a:xfrm>
            <a:off x="956384" y="4295572"/>
            <a:ext cx="5166062" cy="1461530"/>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B1464"/>
                </a:solidFill>
                <a:latin typeface="Arial" panose="020B0604020202020204" pitchFamily="34" charset="0"/>
                <a:cs typeface="Arial" panose="020B0604020202020204" pitchFamily="34" charset="0"/>
              </a:rPr>
              <a:t>Determining when to use SMS method and how to set the number of Bernoulli trials(M).</a:t>
            </a:r>
          </a:p>
        </p:txBody>
      </p:sp>
      <p:sp>
        <p:nvSpPr>
          <p:cNvPr id="10" name="Rectangle: Rounded Corners 1492">
            <a:extLst>
              <a:ext uri="{FF2B5EF4-FFF2-40B4-BE49-F238E27FC236}">
                <a16:creationId xmlns:a16="http://schemas.microsoft.com/office/drawing/2014/main" id="{6179641C-071E-42E2-B2D2-1C8C7143C5FF}"/>
              </a:ext>
            </a:extLst>
          </p:cNvPr>
          <p:cNvSpPr/>
          <p:nvPr/>
        </p:nvSpPr>
        <p:spPr>
          <a:xfrm>
            <a:off x="1192121" y="1234625"/>
            <a:ext cx="10161679" cy="77449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1B1464"/>
                </a:solidFill>
                <a:latin typeface="Arial" panose="020B0604020202020204" pitchFamily="34" charset="0"/>
                <a:cs typeface="Arial" panose="020B0604020202020204" pitchFamily="34" charset="0"/>
              </a:rPr>
              <a:t>To make SMS method more </a:t>
            </a:r>
            <a:r>
              <a:rPr lang="en-US" altLang="zh-CN" sz="2800" dirty="0">
                <a:solidFill>
                  <a:srgbClr val="FF0000"/>
                </a:solidFill>
                <a:latin typeface="Arial" panose="020B0604020202020204" pitchFamily="34" charset="0"/>
                <a:cs typeface="Arial" panose="020B0604020202020204" pitchFamily="34" charset="0"/>
              </a:rPr>
              <a:t>efficient</a:t>
            </a:r>
            <a:r>
              <a:rPr lang="en-US" altLang="zh-CN" sz="2800" dirty="0">
                <a:solidFill>
                  <a:srgbClr val="1B1464"/>
                </a:solidFill>
                <a:latin typeface="Arial" panose="020B0604020202020204" pitchFamily="34" charset="0"/>
                <a:cs typeface="Arial" panose="020B0604020202020204" pitchFamily="34" charset="0"/>
              </a:rPr>
              <a:t> for caustics rendering!</a:t>
            </a:r>
          </a:p>
        </p:txBody>
      </p:sp>
      <p:sp>
        <p:nvSpPr>
          <p:cNvPr id="11" name="Rectangle: Rounded Corners 1492">
            <a:extLst>
              <a:ext uri="{FF2B5EF4-FFF2-40B4-BE49-F238E27FC236}">
                <a16:creationId xmlns:a16="http://schemas.microsoft.com/office/drawing/2014/main" id="{B84EB408-79BC-4C44-8580-E841A80D5FC6}"/>
              </a:ext>
            </a:extLst>
          </p:cNvPr>
          <p:cNvSpPr/>
          <p:nvPr/>
        </p:nvSpPr>
        <p:spPr>
          <a:xfrm>
            <a:off x="8371509" y="2922814"/>
            <a:ext cx="1074575" cy="573724"/>
          </a:xfrm>
          <a:prstGeom prst="roundRect">
            <a:avLst>
              <a:gd name="adj" fmla="val 11752"/>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1B1464"/>
                </a:solidFill>
                <a:latin typeface="Arial" panose="020B0604020202020204" pitchFamily="34" charset="0"/>
                <a:cs typeface="Arial" panose="020B0604020202020204" pitchFamily="34" charset="0"/>
              </a:rPr>
              <a:t>  Fast!</a:t>
            </a:r>
          </a:p>
        </p:txBody>
      </p:sp>
      <p:sp>
        <p:nvSpPr>
          <p:cNvPr id="12" name="Rectangle: Rounded Corners 1492">
            <a:extLst>
              <a:ext uri="{FF2B5EF4-FFF2-40B4-BE49-F238E27FC236}">
                <a16:creationId xmlns:a16="http://schemas.microsoft.com/office/drawing/2014/main" id="{C71588DE-9124-47F9-9540-B59AC894293C}"/>
              </a:ext>
            </a:extLst>
          </p:cNvPr>
          <p:cNvSpPr/>
          <p:nvPr/>
        </p:nvSpPr>
        <p:spPr>
          <a:xfrm>
            <a:off x="2759927" y="2906485"/>
            <a:ext cx="1542656" cy="573724"/>
          </a:xfrm>
          <a:prstGeom prst="roundRect">
            <a:avLst>
              <a:gd name="adj" fmla="val 11752"/>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1B1464"/>
                </a:solidFill>
                <a:latin typeface="Arial" panose="020B0604020202020204" pitchFamily="34" charset="0"/>
                <a:cs typeface="Arial" panose="020B0604020202020204" pitchFamily="34" charset="0"/>
              </a:rPr>
              <a:t>Adaptive!</a:t>
            </a:r>
          </a:p>
        </p:txBody>
      </p:sp>
      <p:sp>
        <p:nvSpPr>
          <p:cNvPr id="13" name="Rectangle: Rounded Corners 1492">
            <a:extLst>
              <a:ext uri="{FF2B5EF4-FFF2-40B4-BE49-F238E27FC236}">
                <a16:creationId xmlns:a16="http://schemas.microsoft.com/office/drawing/2014/main" id="{C4B5C1CD-4E12-48D2-9711-393A8F3C3E69}"/>
              </a:ext>
            </a:extLst>
          </p:cNvPr>
          <p:cNvSpPr/>
          <p:nvPr/>
        </p:nvSpPr>
        <p:spPr>
          <a:xfrm>
            <a:off x="6324740" y="4295572"/>
            <a:ext cx="5166062" cy="1461530"/>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1B1464"/>
                </a:solidFill>
                <a:latin typeface="Arial" panose="020B0604020202020204" pitchFamily="34" charset="0"/>
                <a:cs typeface="Arial" panose="020B0604020202020204" pitchFamily="34" charset="0"/>
              </a:rPr>
              <a:t>How to set up seed points close to the different final solutions?</a:t>
            </a:r>
          </a:p>
        </p:txBody>
      </p:sp>
      <p:cxnSp>
        <p:nvCxnSpPr>
          <p:cNvPr id="18" name="直接箭头连接符 17">
            <a:extLst>
              <a:ext uri="{FF2B5EF4-FFF2-40B4-BE49-F238E27FC236}">
                <a16:creationId xmlns:a16="http://schemas.microsoft.com/office/drawing/2014/main" id="{4B4691FD-5DA0-4DD6-A1EE-E198F70507D4}"/>
              </a:ext>
            </a:extLst>
          </p:cNvPr>
          <p:cNvCxnSpPr>
            <a:cxnSpLocks/>
            <a:stCxn id="10" idx="2"/>
            <a:endCxn id="12" idx="0"/>
          </p:cNvCxnSpPr>
          <p:nvPr/>
        </p:nvCxnSpPr>
        <p:spPr>
          <a:xfrm flipH="1">
            <a:off x="3531255" y="2009124"/>
            <a:ext cx="2741706" cy="897361"/>
          </a:xfrm>
          <a:prstGeom prst="straightConnector1">
            <a:avLst/>
          </a:prstGeom>
          <a:ln w="57150">
            <a:solidFill>
              <a:srgbClr val="F3A7A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12BCE3E1-5F72-49FE-ABE1-F8B38532795A}"/>
              </a:ext>
            </a:extLst>
          </p:cNvPr>
          <p:cNvCxnSpPr>
            <a:cxnSpLocks/>
            <a:stCxn id="10" idx="2"/>
            <a:endCxn id="11" idx="0"/>
          </p:cNvCxnSpPr>
          <p:nvPr/>
        </p:nvCxnSpPr>
        <p:spPr>
          <a:xfrm>
            <a:off x="6272961" y="2009124"/>
            <a:ext cx="2635836" cy="913690"/>
          </a:xfrm>
          <a:prstGeom prst="straightConnector1">
            <a:avLst/>
          </a:prstGeom>
          <a:ln w="57150">
            <a:solidFill>
              <a:srgbClr val="F3A7A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130F82BF-FDA2-4EA1-9A00-A0527D995658}"/>
              </a:ext>
            </a:extLst>
          </p:cNvPr>
          <p:cNvCxnSpPr>
            <a:cxnSpLocks/>
            <a:stCxn id="12" idx="2"/>
            <a:endCxn id="9" idx="0"/>
          </p:cNvCxnSpPr>
          <p:nvPr/>
        </p:nvCxnSpPr>
        <p:spPr>
          <a:xfrm>
            <a:off x="3531255" y="3480209"/>
            <a:ext cx="8160" cy="815363"/>
          </a:xfrm>
          <a:prstGeom prst="straightConnector1">
            <a:avLst/>
          </a:prstGeom>
          <a:ln w="38100">
            <a:solidFill>
              <a:srgbClr val="A9D1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0135A693-6E86-48C9-970B-2B8C2495AD22}"/>
              </a:ext>
            </a:extLst>
          </p:cNvPr>
          <p:cNvCxnSpPr>
            <a:cxnSpLocks/>
            <a:stCxn id="11" idx="2"/>
            <a:endCxn id="13" idx="0"/>
          </p:cNvCxnSpPr>
          <p:nvPr/>
        </p:nvCxnSpPr>
        <p:spPr>
          <a:xfrm flipH="1">
            <a:off x="8907771" y="3496538"/>
            <a:ext cx="1026" cy="799034"/>
          </a:xfrm>
          <a:prstGeom prst="straightConnector1">
            <a:avLst/>
          </a:prstGeom>
          <a:ln w="38100">
            <a:solidFill>
              <a:srgbClr val="A9D18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50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16</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3169543" cy="707974"/>
          </a:xfrm>
        </p:spPr>
        <p:txBody>
          <a:bodyPr>
            <a:normAutofit/>
          </a:bodyPr>
          <a:lstStyle/>
          <a:p>
            <a:r>
              <a:rPr lang="en-US" sz="3600" i="0" dirty="0"/>
              <a:t>Observation </a:t>
            </a:r>
            <a:endParaRPr lang="en-US" i="0" dirty="0"/>
          </a:p>
        </p:txBody>
      </p:sp>
      <p:pic>
        <p:nvPicPr>
          <p:cNvPr id="4" name="图片 3">
            <a:extLst>
              <a:ext uri="{FF2B5EF4-FFF2-40B4-BE49-F238E27FC236}">
                <a16:creationId xmlns:a16="http://schemas.microsoft.com/office/drawing/2014/main" id="{1CBA3194-4182-4DFC-9A22-EA53A8D8284F}"/>
              </a:ext>
            </a:extLst>
          </p:cNvPr>
          <p:cNvPicPr>
            <a:picLocks noChangeAspect="1"/>
          </p:cNvPicPr>
          <p:nvPr/>
        </p:nvPicPr>
        <p:blipFill>
          <a:blip r:embed="rId3"/>
          <a:stretch>
            <a:fillRect/>
          </a:stretch>
        </p:blipFill>
        <p:spPr>
          <a:xfrm>
            <a:off x="5947908" y="542447"/>
            <a:ext cx="2897143" cy="2160000"/>
          </a:xfrm>
          <a:prstGeom prst="rect">
            <a:avLst/>
          </a:prstGeom>
        </p:spPr>
      </p:pic>
      <p:cxnSp>
        <p:nvCxnSpPr>
          <p:cNvPr id="23" name="Straight Arrow Connector 990">
            <a:extLst>
              <a:ext uri="{FF2B5EF4-FFF2-40B4-BE49-F238E27FC236}">
                <a16:creationId xmlns:a16="http://schemas.microsoft.com/office/drawing/2014/main" id="{7D00AEB0-482A-48DB-BE25-9D323E9306A4}"/>
              </a:ext>
            </a:extLst>
          </p:cNvPr>
          <p:cNvCxnSpPr>
            <a:cxnSpLocks/>
            <a:endCxn id="4" idx="1"/>
          </p:cNvCxnSpPr>
          <p:nvPr/>
        </p:nvCxnSpPr>
        <p:spPr>
          <a:xfrm flipV="1">
            <a:off x="3251200" y="1622447"/>
            <a:ext cx="2696708" cy="1080000"/>
          </a:xfrm>
          <a:prstGeom prst="straightConnector1">
            <a:avLst/>
          </a:prstGeom>
          <a:ln w="19050">
            <a:solidFill>
              <a:srgbClr val="633631"/>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a:extLst>
              <a:ext uri="{FF2B5EF4-FFF2-40B4-BE49-F238E27FC236}">
                <a16:creationId xmlns:a16="http://schemas.microsoft.com/office/drawing/2014/main" id="{694438F7-3A96-4133-9B71-8B4E399255DD}"/>
              </a:ext>
            </a:extLst>
          </p:cNvPr>
          <p:cNvPicPr>
            <a:picLocks noChangeAspect="1"/>
          </p:cNvPicPr>
          <p:nvPr/>
        </p:nvPicPr>
        <p:blipFill>
          <a:blip r:embed="rId4"/>
          <a:stretch>
            <a:fillRect/>
          </a:stretch>
        </p:blipFill>
        <p:spPr>
          <a:xfrm>
            <a:off x="5947907" y="3124466"/>
            <a:ext cx="2897143" cy="2160000"/>
          </a:xfrm>
          <a:prstGeom prst="rect">
            <a:avLst/>
          </a:prstGeom>
        </p:spPr>
      </p:pic>
      <p:cxnSp>
        <p:nvCxnSpPr>
          <p:cNvPr id="29" name="Straight Arrow Connector 990">
            <a:extLst>
              <a:ext uri="{FF2B5EF4-FFF2-40B4-BE49-F238E27FC236}">
                <a16:creationId xmlns:a16="http://schemas.microsoft.com/office/drawing/2014/main" id="{5C3AB57B-97CD-4FF8-9B23-991F82F154A6}"/>
              </a:ext>
            </a:extLst>
          </p:cNvPr>
          <p:cNvCxnSpPr>
            <a:cxnSpLocks/>
            <a:endCxn id="27" idx="1"/>
          </p:cNvCxnSpPr>
          <p:nvPr/>
        </p:nvCxnSpPr>
        <p:spPr>
          <a:xfrm>
            <a:off x="3352800" y="2795591"/>
            <a:ext cx="2595107" cy="1408875"/>
          </a:xfrm>
          <a:prstGeom prst="straightConnector1">
            <a:avLst/>
          </a:prstGeom>
          <a:ln w="19050">
            <a:solidFill>
              <a:srgbClr val="292724"/>
            </a:solidFill>
            <a:tailEnd type="triangle"/>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10A47BB9-1460-43D3-AB98-F5732540673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9033296" y="552607"/>
            <a:ext cx="2131579" cy="2160000"/>
          </a:xfrm>
          <a:prstGeom prst="rect">
            <a:avLst/>
          </a:prstGeom>
        </p:spPr>
      </p:pic>
      <p:pic>
        <p:nvPicPr>
          <p:cNvPr id="34" name="图片 33">
            <a:extLst>
              <a:ext uri="{FF2B5EF4-FFF2-40B4-BE49-F238E27FC236}">
                <a16:creationId xmlns:a16="http://schemas.microsoft.com/office/drawing/2014/main" id="{A0D9B2AE-EEE4-4E71-B31D-95275CC61406}"/>
              </a:ext>
            </a:extLst>
          </p:cNvPr>
          <p:cNvPicPr>
            <a:picLocks noChangeAspect="1"/>
          </p:cNvPicPr>
          <p:nvPr/>
        </p:nvPicPr>
        <p:blipFill>
          <a:blip r:embed="rId7"/>
          <a:stretch>
            <a:fillRect/>
          </a:stretch>
        </p:blipFill>
        <p:spPr>
          <a:xfrm>
            <a:off x="9053615" y="3112428"/>
            <a:ext cx="2131579" cy="2160000"/>
          </a:xfrm>
          <a:prstGeom prst="rect">
            <a:avLst/>
          </a:prstGeom>
        </p:spPr>
      </p:pic>
      <p:grpSp>
        <p:nvGrpSpPr>
          <p:cNvPr id="6" name="组合 5">
            <a:extLst>
              <a:ext uri="{FF2B5EF4-FFF2-40B4-BE49-F238E27FC236}">
                <a16:creationId xmlns:a16="http://schemas.microsoft.com/office/drawing/2014/main" id="{F82E591A-6131-117F-4CC0-3F82A9107BC9}"/>
              </a:ext>
            </a:extLst>
          </p:cNvPr>
          <p:cNvGrpSpPr/>
          <p:nvPr/>
        </p:nvGrpSpPr>
        <p:grpSpPr>
          <a:xfrm>
            <a:off x="792000" y="1746000"/>
            <a:ext cx="3863675" cy="3568407"/>
            <a:chOff x="792000" y="1746000"/>
            <a:chExt cx="3863675" cy="3568407"/>
          </a:xfrm>
        </p:grpSpPr>
        <p:pic>
          <p:nvPicPr>
            <p:cNvPr id="2" name="图片 1">
              <a:extLst>
                <a:ext uri="{FF2B5EF4-FFF2-40B4-BE49-F238E27FC236}">
                  <a16:creationId xmlns:a16="http://schemas.microsoft.com/office/drawing/2014/main" id="{B0D7DFD0-B639-412C-9A71-D5656869949F}"/>
                </a:ext>
              </a:extLst>
            </p:cNvPr>
            <p:cNvPicPr>
              <a:picLocks noChangeAspect="1"/>
            </p:cNvPicPr>
            <p:nvPr/>
          </p:nvPicPr>
          <p:blipFill>
            <a:blip r:embed="rId8"/>
            <a:stretch>
              <a:fillRect/>
            </a:stretch>
          </p:blipFill>
          <p:spPr>
            <a:xfrm>
              <a:off x="792000" y="1746000"/>
              <a:ext cx="3863675" cy="2880610"/>
            </a:xfrm>
            <a:prstGeom prst="rect">
              <a:avLst/>
            </a:prstGeom>
            <a:ln>
              <a:solidFill>
                <a:schemeClr val="tx1"/>
              </a:solidFill>
            </a:ln>
          </p:spPr>
        </p:pic>
        <p:sp>
          <p:nvSpPr>
            <p:cNvPr id="5" name="文本框 4">
              <a:extLst>
                <a:ext uri="{FF2B5EF4-FFF2-40B4-BE49-F238E27FC236}">
                  <a16:creationId xmlns:a16="http://schemas.microsoft.com/office/drawing/2014/main" id="{592C0840-61F4-CE57-7FA1-A4B3CEF237F9}"/>
                </a:ext>
              </a:extLst>
            </p:cNvPr>
            <p:cNvSpPr txBox="1"/>
            <p:nvPr/>
          </p:nvSpPr>
          <p:spPr>
            <a:xfrm>
              <a:off x="1427544" y="4668076"/>
              <a:ext cx="2534856" cy="646331"/>
            </a:xfrm>
            <a:prstGeom prst="rect">
              <a:avLst/>
            </a:prstGeom>
            <a:noFill/>
          </p:spPr>
          <p:txBody>
            <a:bodyPr wrap="square" rtlCol="0">
              <a:spAutoFit/>
            </a:bodyPr>
            <a:lstStyle/>
            <a:p>
              <a:r>
                <a:rPr lang="en-US" altLang="zh-CN" sz="3600" b="1" dirty="0">
                  <a:solidFill>
                    <a:srgbClr val="1B1464"/>
                  </a:solidFill>
                  <a:latin typeface="Arial Narrow" panose="020B0606020202030204" pitchFamily="34" charset="0"/>
                  <a:ea typeface="+mj-ea"/>
                  <a:cs typeface="Arial" panose="020B0604020202020204" pitchFamily="34" charset="0"/>
                </a:rPr>
                <a:t>Smooth Ring </a:t>
              </a:r>
              <a:endParaRPr lang="zh-CN" altLang="en-US" sz="3600" b="1" dirty="0">
                <a:solidFill>
                  <a:srgbClr val="1B1464"/>
                </a:solidFill>
                <a:latin typeface="Arial Narrow" panose="020B0606020202030204" pitchFamily="34" charset="0"/>
                <a:ea typeface="+mj-ea"/>
                <a:cs typeface="Arial" panose="020B0604020202020204" pitchFamily="34" charset="0"/>
              </a:endParaRPr>
            </a:p>
          </p:txBody>
        </p:sp>
      </p:grpSp>
    </p:spTree>
    <p:extLst>
      <p:ext uri="{BB962C8B-B14F-4D97-AF65-F5344CB8AC3E}">
        <p14:creationId xmlns:p14="http://schemas.microsoft.com/office/powerpoint/2010/main" val="243428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17</a:t>
            </a:fld>
            <a:endParaRPr lang="en-US"/>
          </a:p>
        </p:txBody>
      </p:sp>
      <p:sp>
        <p:nvSpPr>
          <p:cNvPr id="99" name="文本框 98">
            <a:extLst>
              <a:ext uri="{FF2B5EF4-FFF2-40B4-BE49-F238E27FC236}">
                <a16:creationId xmlns:a16="http://schemas.microsoft.com/office/drawing/2014/main" id="{BC22AE08-B635-4236-A282-254DA62EEA48}"/>
              </a:ext>
            </a:extLst>
          </p:cNvPr>
          <p:cNvSpPr txBox="1"/>
          <p:nvPr/>
        </p:nvSpPr>
        <p:spPr>
          <a:xfrm>
            <a:off x="792857" y="5215050"/>
            <a:ext cx="10801266" cy="584775"/>
          </a:xfrm>
          <a:prstGeom prst="rect">
            <a:avLst/>
          </a:prstGeom>
          <a:noFill/>
        </p:spPr>
        <p:txBody>
          <a:bodyPr wrap="square" rtlCol="0">
            <a:spAutoFit/>
          </a:bodyPr>
          <a:lstStyle/>
          <a:p>
            <a:endParaRPr lang="en-US" altLang="zh-CN" sz="3200" dirty="0">
              <a:solidFill>
                <a:srgbClr val="1B1464"/>
              </a:solidFill>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B0D7DFD0-B639-412C-9A71-D56568699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00" y="1746000"/>
            <a:ext cx="3856054" cy="2880610"/>
          </a:xfrm>
          <a:prstGeom prst="rect">
            <a:avLst/>
          </a:prstGeom>
          <a:ln>
            <a:solidFill>
              <a:schemeClr val="tx1"/>
            </a:solidFill>
          </a:ln>
        </p:spPr>
      </p:pic>
      <p:pic>
        <p:nvPicPr>
          <p:cNvPr id="4" name="图片 3">
            <a:extLst>
              <a:ext uri="{FF2B5EF4-FFF2-40B4-BE49-F238E27FC236}">
                <a16:creationId xmlns:a16="http://schemas.microsoft.com/office/drawing/2014/main" id="{1CBA3194-4182-4DFC-9A22-EA53A8D82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765" y="542447"/>
            <a:ext cx="2891428" cy="2160000"/>
          </a:xfrm>
          <a:prstGeom prst="rect">
            <a:avLst/>
          </a:prstGeom>
        </p:spPr>
      </p:pic>
      <p:cxnSp>
        <p:nvCxnSpPr>
          <p:cNvPr id="23" name="Straight Arrow Connector 990">
            <a:extLst>
              <a:ext uri="{FF2B5EF4-FFF2-40B4-BE49-F238E27FC236}">
                <a16:creationId xmlns:a16="http://schemas.microsoft.com/office/drawing/2014/main" id="{7D00AEB0-482A-48DB-BE25-9D323E9306A4}"/>
              </a:ext>
            </a:extLst>
          </p:cNvPr>
          <p:cNvCxnSpPr>
            <a:cxnSpLocks/>
            <a:endCxn id="4" idx="1"/>
          </p:cNvCxnSpPr>
          <p:nvPr/>
        </p:nvCxnSpPr>
        <p:spPr>
          <a:xfrm flipV="1">
            <a:off x="3251200" y="1622447"/>
            <a:ext cx="2696708" cy="1080000"/>
          </a:xfrm>
          <a:prstGeom prst="straightConnector1">
            <a:avLst/>
          </a:prstGeom>
          <a:ln w="19050">
            <a:solidFill>
              <a:srgbClr val="633631"/>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a:extLst>
              <a:ext uri="{FF2B5EF4-FFF2-40B4-BE49-F238E27FC236}">
                <a16:creationId xmlns:a16="http://schemas.microsoft.com/office/drawing/2014/main" id="{694438F7-3A96-4133-9B71-8B4E39925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764" y="3124466"/>
            <a:ext cx="2891428" cy="2160000"/>
          </a:xfrm>
          <a:prstGeom prst="rect">
            <a:avLst/>
          </a:prstGeom>
        </p:spPr>
      </p:pic>
      <p:cxnSp>
        <p:nvCxnSpPr>
          <p:cNvPr id="29" name="Straight Arrow Connector 990">
            <a:extLst>
              <a:ext uri="{FF2B5EF4-FFF2-40B4-BE49-F238E27FC236}">
                <a16:creationId xmlns:a16="http://schemas.microsoft.com/office/drawing/2014/main" id="{5C3AB57B-97CD-4FF8-9B23-991F82F154A6}"/>
              </a:ext>
            </a:extLst>
          </p:cNvPr>
          <p:cNvCxnSpPr>
            <a:cxnSpLocks/>
            <a:endCxn id="27" idx="1"/>
          </p:cNvCxnSpPr>
          <p:nvPr/>
        </p:nvCxnSpPr>
        <p:spPr>
          <a:xfrm>
            <a:off x="3352800" y="2795591"/>
            <a:ext cx="2595107" cy="1408875"/>
          </a:xfrm>
          <a:prstGeom prst="straightConnector1">
            <a:avLst/>
          </a:prstGeom>
          <a:ln w="19050">
            <a:solidFill>
              <a:srgbClr val="292724"/>
            </a:solidFill>
            <a:tailEnd type="triangle"/>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10A47BB9-1460-43D3-AB98-F57325406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7992" y="552607"/>
            <a:ext cx="2122187" cy="2160000"/>
          </a:xfrm>
          <a:prstGeom prst="rect">
            <a:avLst/>
          </a:prstGeom>
        </p:spPr>
      </p:pic>
      <p:pic>
        <p:nvPicPr>
          <p:cNvPr id="34" name="图片 33">
            <a:extLst>
              <a:ext uri="{FF2B5EF4-FFF2-40B4-BE49-F238E27FC236}">
                <a16:creationId xmlns:a16="http://schemas.microsoft.com/office/drawing/2014/main" id="{A0D9B2AE-EEE4-4E71-B31D-95275CC61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8311" y="3112428"/>
            <a:ext cx="2122187" cy="2160000"/>
          </a:xfrm>
          <a:prstGeom prst="rect">
            <a:avLst/>
          </a:prstGeom>
        </p:spPr>
      </p:pic>
      <p:sp>
        <p:nvSpPr>
          <p:cNvPr id="14" name="제목 1">
            <a:extLst>
              <a:ext uri="{FF2B5EF4-FFF2-40B4-BE49-F238E27FC236}">
                <a16:creationId xmlns:a16="http://schemas.microsoft.com/office/drawing/2014/main" id="{EF761B55-7D05-4223-B80E-837CE51E09A4}"/>
              </a:ext>
            </a:extLst>
          </p:cNvPr>
          <p:cNvSpPr txBox="1">
            <a:spLocks/>
          </p:cNvSpPr>
          <p:nvPr/>
        </p:nvSpPr>
        <p:spPr>
          <a:xfrm>
            <a:off x="792857" y="289554"/>
            <a:ext cx="3169543" cy="70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Arial" panose="020B0604020202020204" pitchFamily="34" charset="0"/>
              </a:defRPr>
            </a:lvl1pPr>
          </a:lstStyle>
          <a:p>
            <a:r>
              <a:rPr lang="en-US" sz="3600" i="0" dirty="0"/>
              <a:t>Observation </a:t>
            </a:r>
            <a:endParaRPr lang="en-US" i="0" dirty="0"/>
          </a:p>
        </p:txBody>
      </p:sp>
      <p:sp>
        <p:nvSpPr>
          <p:cNvPr id="5" name="文本框 4">
            <a:extLst>
              <a:ext uri="{FF2B5EF4-FFF2-40B4-BE49-F238E27FC236}">
                <a16:creationId xmlns:a16="http://schemas.microsoft.com/office/drawing/2014/main" id="{C46475B8-CC18-55A8-736E-AE7F7F7AE2AF}"/>
              </a:ext>
            </a:extLst>
          </p:cNvPr>
          <p:cNvSpPr txBox="1"/>
          <p:nvPr/>
        </p:nvSpPr>
        <p:spPr>
          <a:xfrm>
            <a:off x="655752" y="4668076"/>
            <a:ext cx="4448683" cy="646331"/>
          </a:xfrm>
          <a:prstGeom prst="rect">
            <a:avLst/>
          </a:prstGeom>
          <a:noFill/>
        </p:spPr>
        <p:txBody>
          <a:bodyPr wrap="square" rtlCol="0">
            <a:spAutoFit/>
          </a:bodyPr>
          <a:lstStyle/>
          <a:p>
            <a:r>
              <a:rPr lang="en-US" altLang="zh-CN" sz="3600" b="1" dirty="0">
                <a:solidFill>
                  <a:srgbClr val="1B1464"/>
                </a:solidFill>
                <a:latin typeface="Arial Narrow" panose="020B0606020202030204" pitchFamily="34" charset="0"/>
                <a:ea typeface="+mj-ea"/>
                <a:cs typeface="Arial" panose="020B0604020202020204" pitchFamily="34" charset="0"/>
              </a:rPr>
              <a:t>Ring with a normal map </a:t>
            </a:r>
            <a:endParaRPr lang="zh-CN" altLang="en-US" sz="3600" b="1" dirty="0">
              <a:solidFill>
                <a:srgbClr val="1B1464"/>
              </a:solidFill>
              <a:latin typeface="Arial Narrow" panose="020B0606020202030204" pitchFamily="34" charset="0"/>
              <a:ea typeface="+mj-ea"/>
              <a:cs typeface="Arial" panose="020B0604020202020204" pitchFamily="34" charset="0"/>
            </a:endParaRPr>
          </a:p>
        </p:txBody>
      </p:sp>
      <p:sp>
        <p:nvSpPr>
          <p:cNvPr id="6" name="Rectangle: Rounded Corners 1492">
            <a:extLst>
              <a:ext uri="{FF2B5EF4-FFF2-40B4-BE49-F238E27FC236}">
                <a16:creationId xmlns:a16="http://schemas.microsoft.com/office/drawing/2014/main" id="{C6181AD3-BD97-0034-2006-09F3DDF7BF0D}"/>
              </a:ext>
            </a:extLst>
          </p:cNvPr>
          <p:cNvSpPr/>
          <p:nvPr/>
        </p:nvSpPr>
        <p:spPr>
          <a:xfrm>
            <a:off x="655752" y="4770625"/>
            <a:ext cx="10608000" cy="722554"/>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1B1464"/>
                </a:solidFill>
                <a:latin typeface="Arial" panose="020B0604020202020204" pitchFamily="34" charset="0"/>
                <a:cs typeface="Arial" panose="020B0604020202020204" pitchFamily="34" charset="0"/>
              </a:rPr>
              <a:t>Neighboring shading points tend to have similar solutions.</a:t>
            </a:r>
          </a:p>
        </p:txBody>
      </p:sp>
    </p:spTree>
    <p:extLst>
      <p:ext uri="{BB962C8B-B14F-4D97-AF65-F5344CB8AC3E}">
        <p14:creationId xmlns:p14="http://schemas.microsoft.com/office/powerpoint/2010/main" val="46396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18</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sz="3600" i="0" dirty="0"/>
              <a:t>Key </a:t>
            </a:r>
            <a:r>
              <a:rPr lang="en-US" altLang="zh-CN" sz="3600" i="0" dirty="0"/>
              <a:t>idea</a:t>
            </a:r>
            <a:endParaRPr lang="en-US" i="0" dirty="0"/>
          </a:p>
        </p:txBody>
      </p:sp>
      <p:sp>
        <p:nvSpPr>
          <p:cNvPr id="82" name="文本框 81">
            <a:extLst>
              <a:ext uri="{FF2B5EF4-FFF2-40B4-BE49-F238E27FC236}">
                <a16:creationId xmlns:a16="http://schemas.microsoft.com/office/drawing/2014/main" id="{CE1D8800-9C8E-4F0C-B49D-E5427BC10896}"/>
              </a:ext>
            </a:extLst>
          </p:cNvPr>
          <p:cNvSpPr txBox="1"/>
          <p:nvPr/>
        </p:nvSpPr>
        <p:spPr>
          <a:xfrm>
            <a:off x="792857" y="1201850"/>
            <a:ext cx="10801266" cy="1569660"/>
          </a:xfrm>
          <a:prstGeom prst="rect">
            <a:avLst/>
          </a:prstGeom>
          <a:noFill/>
        </p:spPr>
        <p:txBody>
          <a:bodyPr wrap="square" rtlCol="0">
            <a:spAutoFit/>
          </a:bodyPr>
          <a:lstStyle/>
          <a:p>
            <a:r>
              <a:rPr lang="en-US" altLang="zh-CN" sz="3200" b="1" dirty="0">
                <a:solidFill>
                  <a:srgbClr val="1B1464"/>
                </a:solidFill>
                <a:latin typeface="Arial" panose="020B0604020202020204" pitchFamily="34" charset="0"/>
                <a:cs typeface="Arial" panose="020B0604020202020204" pitchFamily="34" charset="0"/>
              </a:rPr>
              <a:t>Reuse admissible specular paths as the initial guess for manifold walk.</a:t>
            </a:r>
          </a:p>
          <a:p>
            <a:r>
              <a:rPr lang="en-US" altLang="zh-CN" sz="3200" dirty="0">
                <a:solidFill>
                  <a:srgbClr val="1B1464"/>
                </a:solidFill>
                <a:latin typeface="Arial" panose="020B0604020202020204" pitchFamily="34" charset="0"/>
                <a:cs typeface="Arial" panose="020B0604020202020204" pitchFamily="34" charset="0"/>
              </a:rPr>
              <a:t>(Both in the spatial and temporal domain) </a:t>
            </a:r>
            <a:endParaRPr lang="en-US" altLang="zh-CN" sz="3200" b="1" dirty="0">
              <a:solidFill>
                <a:srgbClr val="1B1464"/>
              </a:solidFill>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09AAFADF-1990-48C6-81CE-9FD780C34D2B}"/>
              </a:ext>
            </a:extLst>
          </p:cNvPr>
          <p:cNvSpPr txBox="1"/>
          <p:nvPr/>
        </p:nvSpPr>
        <p:spPr>
          <a:xfrm>
            <a:off x="792857" y="3077931"/>
            <a:ext cx="10801266" cy="1077218"/>
          </a:xfrm>
          <a:prstGeom prst="rect">
            <a:avLst/>
          </a:prstGeom>
          <a:noFill/>
        </p:spPr>
        <p:txBody>
          <a:bodyPr wrap="square" rtlCol="0">
            <a:spAutoFit/>
          </a:bodyPr>
          <a:lstStyle/>
          <a:p>
            <a:r>
              <a:rPr lang="en-US" altLang="zh-CN" sz="3200" dirty="0">
                <a:solidFill>
                  <a:srgbClr val="1B1464"/>
                </a:solidFill>
                <a:latin typeface="Arial" panose="020B0604020202020204" pitchFamily="34" charset="0"/>
                <a:cs typeface="Arial" panose="020B0604020202020204" pitchFamily="34" charset="0"/>
              </a:rPr>
              <a:t>Utilize the neighborhood information to determine not to perform manifold walk where no solution exists. </a:t>
            </a:r>
          </a:p>
        </p:txBody>
      </p:sp>
    </p:spTree>
    <p:extLst>
      <p:ext uri="{BB962C8B-B14F-4D97-AF65-F5344CB8AC3E}">
        <p14:creationId xmlns:p14="http://schemas.microsoft.com/office/powerpoint/2010/main" val="7774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19</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8" y="289554"/>
            <a:ext cx="2438946" cy="707974"/>
          </a:xfrm>
        </p:spPr>
        <p:txBody>
          <a:bodyPr>
            <a:normAutofit/>
          </a:bodyPr>
          <a:lstStyle/>
          <a:p>
            <a:r>
              <a:rPr lang="en-US" sz="3600" i="0" dirty="0"/>
              <a:t>Key </a:t>
            </a:r>
            <a:r>
              <a:rPr lang="en-US" altLang="zh-CN" sz="3600" i="0" dirty="0"/>
              <a:t>idea</a:t>
            </a:r>
            <a:endParaRPr lang="en-US" i="0" dirty="0"/>
          </a:p>
        </p:txBody>
      </p:sp>
      <p:grpSp>
        <p:nvGrpSpPr>
          <p:cNvPr id="13" name="组合 12">
            <a:extLst>
              <a:ext uri="{FF2B5EF4-FFF2-40B4-BE49-F238E27FC236}">
                <a16:creationId xmlns:a16="http://schemas.microsoft.com/office/drawing/2014/main" id="{9CCE623B-D2BD-400B-BC48-EC69BD1368F3}"/>
              </a:ext>
            </a:extLst>
          </p:cNvPr>
          <p:cNvGrpSpPr/>
          <p:nvPr/>
        </p:nvGrpSpPr>
        <p:grpSpPr>
          <a:xfrm rot="16200000">
            <a:off x="3339006" y="3274504"/>
            <a:ext cx="3184708" cy="452731"/>
            <a:chOff x="7561816" y="4913291"/>
            <a:chExt cx="3184708" cy="452731"/>
          </a:xfrm>
        </p:grpSpPr>
        <p:sp>
          <p:nvSpPr>
            <p:cNvPr id="45" name="任意多边形: 形状 44">
              <a:extLst>
                <a:ext uri="{FF2B5EF4-FFF2-40B4-BE49-F238E27FC236}">
                  <a16:creationId xmlns:a16="http://schemas.microsoft.com/office/drawing/2014/main" id="{E7C253EC-62B1-499D-96CB-312D0334423D}"/>
                </a:ext>
              </a:extLst>
            </p:cNvPr>
            <p:cNvSpPr/>
            <p:nvPr/>
          </p:nvSpPr>
          <p:spPr>
            <a:xfrm>
              <a:off x="7599916" y="4913291"/>
              <a:ext cx="3098564" cy="335029"/>
            </a:xfrm>
            <a:custGeom>
              <a:avLst/>
              <a:gdLst>
                <a:gd name="connsiteX0" fmla="*/ 12464 w 2310431"/>
                <a:gd name="connsiteY0" fmla="*/ 160105 h 160105"/>
                <a:gd name="connsiteX1" fmla="*/ 12464 w 2310431"/>
                <a:gd name="connsiteY1" fmla="*/ 22945 h 160105"/>
                <a:gd name="connsiteX2" fmla="*/ 142004 w 2310431"/>
                <a:gd name="connsiteY2" fmla="*/ 38185 h 160105"/>
                <a:gd name="connsiteX3" fmla="*/ 256304 w 2310431"/>
                <a:gd name="connsiteY3" fmla="*/ 7705 h 160105"/>
                <a:gd name="connsiteX4" fmla="*/ 370604 w 2310431"/>
                <a:gd name="connsiteY4" fmla="*/ 53425 h 160105"/>
                <a:gd name="connsiteX5" fmla="*/ 469664 w 2310431"/>
                <a:gd name="connsiteY5" fmla="*/ 22945 h 160105"/>
                <a:gd name="connsiteX6" fmla="*/ 576344 w 2310431"/>
                <a:gd name="connsiteY6" fmla="*/ 53425 h 160105"/>
                <a:gd name="connsiteX7" fmla="*/ 690644 w 2310431"/>
                <a:gd name="connsiteY7" fmla="*/ 15325 h 160105"/>
                <a:gd name="connsiteX8" fmla="*/ 766844 w 2310431"/>
                <a:gd name="connsiteY8" fmla="*/ 68665 h 160105"/>
                <a:gd name="connsiteX9" fmla="*/ 881144 w 2310431"/>
                <a:gd name="connsiteY9" fmla="*/ 7705 h 160105"/>
                <a:gd name="connsiteX10" fmla="*/ 964964 w 2310431"/>
                <a:gd name="connsiteY10" fmla="*/ 53425 h 160105"/>
                <a:gd name="connsiteX11" fmla="*/ 1117364 w 2310431"/>
                <a:gd name="connsiteY11" fmla="*/ 7705 h 160105"/>
                <a:gd name="connsiteX12" fmla="*/ 1208804 w 2310431"/>
                <a:gd name="connsiteY12" fmla="*/ 61045 h 160105"/>
                <a:gd name="connsiteX13" fmla="*/ 1307864 w 2310431"/>
                <a:gd name="connsiteY13" fmla="*/ 7705 h 160105"/>
                <a:gd name="connsiteX14" fmla="*/ 1399304 w 2310431"/>
                <a:gd name="connsiteY14" fmla="*/ 53425 h 160105"/>
                <a:gd name="connsiteX15" fmla="*/ 1475504 w 2310431"/>
                <a:gd name="connsiteY15" fmla="*/ 7705 h 160105"/>
                <a:gd name="connsiteX16" fmla="*/ 1589804 w 2310431"/>
                <a:gd name="connsiteY16" fmla="*/ 68665 h 160105"/>
                <a:gd name="connsiteX17" fmla="*/ 1719344 w 2310431"/>
                <a:gd name="connsiteY17" fmla="*/ 85 h 160105"/>
                <a:gd name="connsiteX18" fmla="*/ 1780304 w 2310431"/>
                <a:gd name="connsiteY18" fmla="*/ 53425 h 160105"/>
                <a:gd name="connsiteX19" fmla="*/ 1909844 w 2310431"/>
                <a:gd name="connsiteY19" fmla="*/ 7705 h 160105"/>
                <a:gd name="connsiteX20" fmla="*/ 1963184 w 2310431"/>
                <a:gd name="connsiteY20" fmla="*/ 68665 h 160105"/>
                <a:gd name="connsiteX21" fmla="*/ 2092724 w 2310431"/>
                <a:gd name="connsiteY21" fmla="*/ 22945 h 160105"/>
                <a:gd name="connsiteX22" fmla="*/ 2184164 w 2310431"/>
                <a:gd name="connsiteY22" fmla="*/ 68665 h 160105"/>
                <a:gd name="connsiteX23" fmla="*/ 2306084 w 2310431"/>
                <a:gd name="connsiteY23" fmla="*/ 22945 h 160105"/>
                <a:gd name="connsiteX24" fmla="*/ 2283224 w 2310431"/>
                <a:gd name="connsiteY24" fmla="*/ 152485 h 160105"/>
                <a:gd name="connsiteX25" fmla="*/ 2283224 w 2310431"/>
                <a:gd name="connsiteY25" fmla="*/ 144865 h 160105"/>
                <a:gd name="connsiteX26" fmla="*/ 2275604 w 2310431"/>
                <a:gd name="connsiteY26" fmla="*/ 14486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0431" h="160105">
                  <a:moveTo>
                    <a:pt x="12464" y="160105"/>
                  </a:moveTo>
                  <a:cubicBezTo>
                    <a:pt x="1669" y="101685"/>
                    <a:pt x="-9126" y="43265"/>
                    <a:pt x="12464" y="22945"/>
                  </a:cubicBezTo>
                  <a:cubicBezTo>
                    <a:pt x="34054" y="2625"/>
                    <a:pt x="101364" y="40725"/>
                    <a:pt x="142004" y="38185"/>
                  </a:cubicBezTo>
                  <a:cubicBezTo>
                    <a:pt x="182644" y="35645"/>
                    <a:pt x="218204" y="5165"/>
                    <a:pt x="256304" y="7705"/>
                  </a:cubicBezTo>
                  <a:cubicBezTo>
                    <a:pt x="294404" y="10245"/>
                    <a:pt x="335044" y="50885"/>
                    <a:pt x="370604" y="53425"/>
                  </a:cubicBezTo>
                  <a:cubicBezTo>
                    <a:pt x="406164" y="55965"/>
                    <a:pt x="435374" y="22945"/>
                    <a:pt x="469664" y="22945"/>
                  </a:cubicBezTo>
                  <a:cubicBezTo>
                    <a:pt x="503954" y="22945"/>
                    <a:pt x="539514" y="54695"/>
                    <a:pt x="576344" y="53425"/>
                  </a:cubicBezTo>
                  <a:cubicBezTo>
                    <a:pt x="613174" y="52155"/>
                    <a:pt x="658894" y="12785"/>
                    <a:pt x="690644" y="15325"/>
                  </a:cubicBezTo>
                  <a:cubicBezTo>
                    <a:pt x="722394" y="17865"/>
                    <a:pt x="735094" y="69935"/>
                    <a:pt x="766844" y="68665"/>
                  </a:cubicBezTo>
                  <a:cubicBezTo>
                    <a:pt x="798594" y="67395"/>
                    <a:pt x="848124" y="10245"/>
                    <a:pt x="881144" y="7705"/>
                  </a:cubicBezTo>
                  <a:cubicBezTo>
                    <a:pt x="914164" y="5165"/>
                    <a:pt x="925594" y="53425"/>
                    <a:pt x="964964" y="53425"/>
                  </a:cubicBezTo>
                  <a:cubicBezTo>
                    <a:pt x="1004334" y="53425"/>
                    <a:pt x="1076724" y="6435"/>
                    <a:pt x="1117364" y="7705"/>
                  </a:cubicBezTo>
                  <a:cubicBezTo>
                    <a:pt x="1158004" y="8975"/>
                    <a:pt x="1177054" y="61045"/>
                    <a:pt x="1208804" y="61045"/>
                  </a:cubicBezTo>
                  <a:cubicBezTo>
                    <a:pt x="1240554" y="61045"/>
                    <a:pt x="1276114" y="8975"/>
                    <a:pt x="1307864" y="7705"/>
                  </a:cubicBezTo>
                  <a:cubicBezTo>
                    <a:pt x="1339614" y="6435"/>
                    <a:pt x="1371364" y="53425"/>
                    <a:pt x="1399304" y="53425"/>
                  </a:cubicBezTo>
                  <a:cubicBezTo>
                    <a:pt x="1427244" y="53425"/>
                    <a:pt x="1443754" y="5165"/>
                    <a:pt x="1475504" y="7705"/>
                  </a:cubicBezTo>
                  <a:cubicBezTo>
                    <a:pt x="1507254" y="10245"/>
                    <a:pt x="1549164" y="69935"/>
                    <a:pt x="1589804" y="68665"/>
                  </a:cubicBezTo>
                  <a:cubicBezTo>
                    <a:pt x="1630444" y="67395"/>
                    <a:pt x="1687594" y="2625"/>
                    <a:pt x="1719344" y="85"/>
                  </a:cubicBezTo>
                  <a:cubicBezTo>
                    <a:pt x="1751094" y="-2455"/>
                    <a:pt x="1748554" y="52155"/>
                    <a:pt x="1780304" y="53425"/>
                  </a:cubicBezTo>
                  <a:cubicBezTo>
                    <a:pt x="1812054" y="54695"/>
                    <a:pt x="1879364" y="5165"/>
                    <a:pt x="1909844" y="7705"/>
                  </a:cubicBezTo>
                  <a:cubicBezTo>
                    <a:pt x="1940324" y="10245"/>
                    <a:pt x="1932704" y="66125"/>
                    <a:pt x="1963184" y="68665"/>
                  </a:cubicBezTo>
                  <a:cubicBezTo>
                    <a:pt x="1993664" y="71205"/>
                    <a:pt x="2055894" y="22945"/>
                    <a:pt x="2092724" y="22945"/>
                  </a:cubicBezTo>
                  <a:cubicBezTo>
                    <a:pt x="2129554" y="22945"/>
                    <a:pt x="2148604" y="68665"/>
                    <a:pt x="2184164" y="68665"/>
                  </a:cubicBezTo>
                  <a:cubicBezTo>
                    <a:pt x="2219724" y="68665"/>
                    <a:pt x="2289574" y="8975"/>
                    <a:pt x="2306084" y="22945"/>
                  </a:cubicBezTo>
                  <a:cubicBezTo>
                    <a:pt x="2322594" y="36915"/>
                    <a:pt x="2287034" y="132165"/>
                    <a:pt x="2283224" y="152485"/>
                  </a:cubicBezTo>
                  <a:cubicBezTo>
                    <a:pt x="2279414" y="172805"/>
                    <a:pt x="2283224" y="144865"/>
                    <a:pt x="2283224" y="144865"/>
                  </a:cubicBezTo>
                  <a:cubicBezTo>
                    <a:pt x="2281954" y="143595"/>
                    <a:pt x="2278779" y="144230"/>
                    <a:pt x="2275604" y="144865"/>
                  </a:cubicBezTo>
                </a:path>
              </a:pathLst>
            </a:custGeom>
            <a:solidFill>
              <a:srgbClr val="F0C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a:extLst>
                <a:ext uri="{FF2B5EF4-FFF2-40B4-BE49-F238E27FC236}">
                  <a16:creationId xmlns:a16="http://schemas.microsoft.com/office/drawing/2014/main" id="{659BBAF7-411C-41E1-9E5C-1B39A6F93B32}"/>
                </a:ext>
              </a:extLst>
            </p:cNvPr>
            <p:cNvSpPr/>
            <p:nvPr/>
          </p:nvSpPr>
          <p:spPr>
            <a:xfrm>
              <a:off x="7561816" y="5173476"/>
              <a:ext cx="3184708" cy="192546"/>
            </a:xfrm>
            <a:prstGeom prst="roundRect">
              <a:avLst/>
            </a:prstGeom>
            <a:solidFill>
              <a:srgbClr val="7F7F7F"/>
            </a:solidFill>
            <a:ln w="19050">
              <a:gradFill>
                <a:gsLst>
                  <a:gs pos="78000">
                    <a:schemeClr val="tx1"/>
                  </a:gs>
                  <a:gs pos="9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a:extLst>
              <a:ext uri="{FF2B5EF4-FFF2-40B4-BE49-F238E27FC236}">
                <a16:creationId xmlns:a16="http://schemas.microsoft.com/office/drawing/2014/main" id="{840B2D1F-57E1-4C68-A1F0-83809E078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808">
            <a:off x="711135" y="3110737"/>
            <a:ext cx="608260" cy="608667"/>
          </a:xfrm>
          <a:prstGeom prst="rect">
            <a:avLst/>
          </a:prstGeom>
        </p:spPr>
      </p:pic>
      <p:cxnSp>
        <p:nvCxnSpPr>
          <p:cNvPr id="16" name="直接箭头连接符 15">
            <a:extLst>
              <a:ext uri="{FF2B5EF4-FFF2-40B4-BE49-F238E27FC236}">
                <a16:creationId xmlns:a16="http://schemas.microsoft.com/office/drawing/2014/main" id="{4E913856-F200-483E-B2A7-96807CF48FA8}"/>
              </a:ext>
            </a:extLst>
          </p:cNvPr>
          <p:cNvCxnSpPr>
            <a:cxnSpLocks/>
            <a:stCxn id="18" idx="5"/>
            <a:endCxn id="25" idx="1"/>
          </p:cNvCxnSpPr>
          <p:nvPr/>
        </p:nvCxnSpPr>
        <p:spPr>
          <a:xfrm>
            <a:off x="1365985" y="3711619"/>
            <a:ext cx="1068087" cy="1037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矩形 16">
                <a:extLst>
                  <a:ext uri="{FF2B5EF4-FFF2-40B4-BE49-F238E27FC236}">
                    <a16:creationId xmlns:a16="http://schemas.microsoft.com/office/drawing/2014/main" id="{6DA46F8E-61AD-4B17-A525-0B0CC5D47875}"/>
                  </a:ext>
                </a:extLst>
              </p:cNvPr>
              <p:cNvSpPr/>
              <p:nvPr/>
            </p:nvSpPr>
            <p:spPr>
              <a:xfrm>
                <a:off x="1365231" y="3255699"/>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0" i="0" smtClean="0">
                              <a:latin typeface="Cambria Math" panose="02040503050406030204" pitchFamily="18" charset="0"/>
                            </a:rPr>
                            <m:t>0</m:t>
                          </m:r>
                        </m:sub>
                      </m:sSub>
                    </m:oMath>
                  </m:oMathPara>
                </a14:m>
                <a:endParaRPr lang="zh-CN" altLang="en-US" dirty="0"/>
              </a:p>
            </p:txBody>
          </p:sp>
        </mc:Choice>
        <mc:Fallback>
          <p:sp>
            <p:nvSpPr>
              <p:cNvPr id="17" name="矩形 16">
                <a:extLst>
                  <a:ext uri="{FF2B5EF4-FFF2-40B4-BE49-F238E27FC236}">
                    <a16:creationId xmlns:a16="http://schemas.microsoft.com/office/drawing/2014/main" id="{6DA46F8E-61AD-4B17-A525-0B0CC5D47875}"/>
                  </a:ext>
                </a:extLst>
              </p:cNvPr>
              <p:cNvSpPr>
                <a:spLocks noRot="1" noChangeAspect="1" noMove="1" noResize="1" noEditPoints="1" noAdjustHandles="1" noChangeArrowheads="1" noChangeShapeType="1" noTextEdit="1"/>
              </p:cNvSpPr>
              <p:nvPr/>
            </p:nvSpPr>
            <p:spPr>
              <a:xfrm>
                <a:off x="1365231" y="3255699"/>
                <a:ext cx="270338" cy="369332"/>
              </a:xfrm>
              <a:prstGeom prst="rect">
                <a:avLst/>
              </a:prstGeom>
              <a:blipFill>
                <a:blip r:embed="rId4"/>
                <a:stretch>
                  <a:fillRect r="-38636"/>
                </a:stretch>
              </a:blipFill>
            </p:spPr>
            <p:txBody>
              <a:bodyPr/>
              <a:lstStyle/>
              <a:p>
                <a:r>
                  <a:rPr lang="zh-CN" altLang="en-US">
                    <a:noFill/>
                  </a:rPr>
                  <a:t> </a:t>
                </a:r>
              </a:p>
            </p:txBody>
          </p:sp>
        </mc:Fallback>
      </mc:AlternateContent>
      <p:sp>
        <p:nvSpPr>
          <p:cNvPr id="18" name="流程图: 接点 17">
            <a:extLst>
              <a:ext uri="{FF2B5EF4-FFF2-40B4-BE49-F238E27FC236}">
                <a16:creationId xmlns:a16="http://schemas.microsoft.com/office/drawing/2014/main" id="{E722CE2D-0CD5-47B6-8986-F27F22CA307E}"/>
              </a:ext>
            </a:extLst>
          </p:cNvPr>
          <p:cNvSpPr>
            <a:spLocks noChangeAspect="1"/>
          </p:cNvSpPr>
          <p:nvPr/>
        </p:nvSpPr>
        <p:spPr>
          <a:xfrm>
            <a:off x="1279454" y="3625031"/>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a:extLst>
              <a:ext uri="{FF2B5EF4-FFF2-40B4-BE49-F238E27FC236}">
                <a16:creationId xmlns:a16="http://schemas.microsoft.com/office/drawing/2014/main" id="{095D77BF-BE90-41ED-A886-7D66B8408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04" y="1723693"/>
            <a:ext cx="608260" cy="608667"/>
          </a:xfrm>
          <a:prstGeom prst="rect">
            <a:avLst/>
          </a:prstGeom>
        </p:spPr>
      </p:pic>
      <p:sp>
        <p:nvSpPr>
          <p:cNvPr id="21" name="流程图: 接点 20">
            <a:extLst>
              <a:ext uri="{FF2B5EF4-FFF2-40B4-BE49-F238E27FC236}">
                <a16:creationId xmlns:a16="http://schemas.microsoft.com/office/drawing/2014/main" id="{01F87561-AB25-4A74-BE71-211A2CB4DCC7}"/>
              </a:ext>
            </a:extLst>
          </p:cNvPr>
          <p:cNvSpPr>
            <a:spLocks noChangeAspect="1"/>
          </p:cNvSpPr>
          <p:nvPr/>
        </p:nvSpPr>
        <p:spPr>
          <a:xfrm>
            <a:off x="1526387" y="2193695"/>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22" name="矩形 21">
                <a:extLst>
                  <a:ext uri="{FF2B5EF4-FFF2-40B4-BE49-F238E27FC236}">
                    <a16:creationId xmlns:a16="http://schemas.microsoft.com/office/drawing/2014/main" id="{53B7644D-A8B2-42EA-A6FD-F6C8D518F293}"/>
                  </a:ext>
                </a:extLst>
              </p:cNvPr>
              <p:cNvSpPr/>
              <p:nvPr/>
            </p:nvSpPr>
            <p:spPr>
              <a:xfrm>
                <a:off x="1581971" y="1824750"/>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1" i="1" smtClean="0">
                              <a:latin typeface="Cambria Math" panose="02040503050406030204" pitchFamily="18" charset="0"/>
                            </a:rPr>
                            <m:t>𝟑</m:t>
                          </m:r>
                        </m:sub>
                      </m:sSub>
                    </m:oMath>
                  </m:oMathPara>
                </a14:m>
                <a:endParaRPr lang="zh-CN" altLang="en-US" dirty="0"/>
              </a:p>
            </p:txBody>
          </p:sp>
        </mc:Choice>
        <mc:Fallback>
          <p:sp>
            <p:nvSpPr>
              <p:cNvPr id="22" name="矩形 21">
                <a:extLst>
                  <a:ext uri="{FF2B5EF4-FFF2-40B4-BE49-F238E27FC236}">
                    <a16:creationId xmlns:a16="http://schemas.microsoft.com/office/drawing/2014/main" id="{53B7644D-A8B2-42EA-A6FD-F6C8D518F293}"/>
                  </a:ext>
                </a:extLst>
              </p:cNvPr>
              <p:cNvSpPr>
                <a:spLocks noRot="1" noChangeAspect="1" noMove="1" noResize="1" noEditPoints="1" noAdjustHandles="1" noChangeArrowheads="1" noChangeShapeType="1" noTextEdit="1"/>
              </p:cNvSpPr>
              <p:nvPr/>
            </p:nvSpPr>
            <p:spPr>
              <a:xfrm>
                <a:off x="1581971" y="1824750"/>
                <a:ext cx="270338" cy="369332"/>
              </a:xfrm>
              <a:prstGeom prst="rect">
                <a:avLst/>
              </a:prstGeom>
              <a:blipFill>
                <a:blip r:embed="rId6"/>
                <a:stretch>
                  <a:fillRect r="-43182"/>
                </a:stretch>
              </a:blipFill>
            </p:spPr>
            <p:txBody>
              <a:bodyPr/>
              <a:lstStyle/>
              <a:p>
                <a:r>
                  <a:rPr lang="zh-CN" altLang="en-US">
                    <a:noFill/>
                  </a:rPr>
                  <a:t> </a:t>
                </a:r>
              </a:p>
            </p:txBody>
          </p:sp>
        </mc:Fallback>
      </mc:AlternateContent>
      <p:sp>
        <p:nvSpPr>
          <p:cNvPr id="24" name="矩形: 圆角 23">
            <a:extLst>
              <a:ext uri="{FF2B5EF4-FFF2-40B4-BE49-F238E27FC236}">
                <a16:creationId xmlns:a16="http://schemas.microsoft.com/office/drawing/2014/main" id="{D3218DAA-4BB9-4E35-9344-B94D6A65F0B6}"/>
              </a:ext>
            </a:extLst>
          </p:cNvPr>
          <p:cNvSpPr/>
          <p:nvPr/>
        </p:nvSpPr>
        <p:spPr>
          <a:xfrm>
            <a:off x="1500400" y="4856338"/>
            <a:ext cx="1609675" cy="204005"/>
          </a:xfrm>
          <a:prstGeom prst="roundRect">
            <a:avLst/>
          </a:prstGeom>
          <a:solidFill>
            <a:srgbClr val="7F7F7F"/>
          </a:solidFill>
          <a:ln w="19050">
            <a:gradFill>
              <a:gsLst>
                <a:gs pos="78000">
                  <a:schemeClr val="tx1"/>
                </a:gs>
                <a:gs pos="9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接点 24">
            <a:extLst>
              <a:ext uri="{FF2B5EF4-FFF2-40B4-BE49-F238E27FC236}">
                <a16:creationId xmlns:a16="http://schemas.microsoft.com/office/drawing/2014/main" id="{C13E8DA0-73F8-499F-8257-D6A52F8C91A3}"/>
              </a:ext>
            </a:extLst>
          </p:cNvPr>
          <p:cNvSpPr>
            <a:spLocks noChangeAspect="1"/>
          </p:cNvSpPr>
          <p:nvPr/>
        </p:nvSpPr>
        <p:spPr>
          <a:xfrm>
            <a:off x="2419226" y="4734435"/>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26" name="矩形 25">
                <a:extLst>
                  <a:ext uri="{FF2B5EF4-FFF2-40B4-BE49-F238E27FC236}">
                    <a16:creationId xmlns:a16="http://schemas.microsoft.com/office/drawing/2014/main" id="{947B9C92-C6A8-4E93-8993-1E3B9C6B8068}"/>
                  </a:ext>
                </a:extLst>
              </p:cNvPr>
              <p:cNvSpPr/>
              <p:nvPr/>
            </p:nvSpPr>
            <p:spPr>
              <a:xfrm>
                <a:off x="1944999" y="4516841"/>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0" i="0" smtClean="0">
                              <a:latin typeface="Cambria Math" panose="02040503050406030204" pitchFamily="18" charset="0"/>
                            </a:rPr>
                            <m:t>1</m:t>
                          </m:r>
                        </m:sub>
                      </m:sSub>
                    </m:oMath>
                  </m:oMathPara>
                </a14:m>
                <a:endParaRPr lang="zh-CN" altLang="en-US" dirty="0"/>
              </a:p>
            </p:txBody>
          </p:sp>
        </mc:Choice>
        <mc:Fallback>
          <p:sp>
            <p:nvSpPr>
              <p:cNvPr id="26" name="矩形 25">
                <a:extLst>
                  <a:ext uri="{FF2B5EF4-FFF2-40B4-BE49-F238E27FC236}">
                    <a16:creationId xmlns:a16="http://schemas.microsoft.com/office/drawing/2014/main" id="{947B9C92-C6A8-4E93-8993-1E3B9C6B8068}"/>
                  </a:ext>
                </a:extLst>
              </p:cNvPr>
              <p:cNvSpPr>
                <a:spLocks noRot="1" noChangeAspect="1" noMove="1" noResize="1" noEditPoints="1" noAdjustHandles="1" noChangeArrowheads="1" noChangeShapeType="1" noTextEdit="1"/>
              </p:cNvSpPr>
              <p:nvPr/>
            </p:nvSpPr>
            <p:spPr>
              <a:xfrm>
                <a:off x="1944999" y="4516841"/>
                <a:ext cx="270338" cy="369332"/>
              </a:xfrm>
              <a:prstGeom prst="rect">
                <a:avLst/>
              </a:prstGeom>
              <a:blipFill>
                <a:blip r:embed="rId7"/>
                <a:stretch>
                  <a:fillRect r="-38636"/>
                </a:stretch>
              </a:blipFill>
            </p:spPr>
            <p:txBody>
              <a:bodyPr/>
              <a:lstStyle/>
              <a:p>
                <a:r>
                  <a:rPr lang="zh-CN" altLang="en-US">
                    <a:noFill/>
                  </a:rPr>
                  <a:t> </a:t>
                </a:r>
              </a:p>
            </p:txBody>
          </p:sp>
        </mc:Fallback>
      </mc:AlternateContent>
      <p:cxnSp>
        <p:nvCxnSpPr>
          <p:cNvPr id="28" name="直接箭头连接符 27">
            <a:extLst>
              <a:ext uri="{FF2B5EF4-FFF2-40B4-BE49-F238E27FC236}">
                <a16:creationId xmlns:a16="http://schemas.microsoft.com/office/drawing/2014/main" id="{B8E14A60-4504-4AF8-8AC0-2086457FCC81}"/>
              </a:ext>
            </a:extLst>
          </p:cNvPr>
          <p:cNvCxnSpPr>
            <a:cxnSpLocks/>
            <a:stCxn id="25" idx="7"/>
            <a:endCxn id="19" idx="4"/>
          </p:cNvCxnSpPr>
          <p:nvPr/>
        </p:nvCxnSpPr>
        <p:spPr>
          <a:xfrm flipV="1">
            <a:off x="2505757" y="3161624"/>
            <a:ext cx="2183662" cy="1587667"/>
          </a:xfrm>
          <a:prstGeom prst="straightConnector1">
            <a:avLst/>
          </a:prstGeom>
          <a:ln w="38100">
            <a:solidFill>
              <a:srgbClr val="F4B18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1AF0451C-8038-4FCD-AD2B-249C612884C8}"/>
              </a:ext>
            </a:extLst>
          </p:cNvPr>
          <p:cNvCxnSpPr>
            <a:cxnSpLocks/>
            <a:stCxn id="19" idx="2"/>
            <a:endCxn id="21" idx="5"/>
          </p:cNvCxnSpPr>
          <p:nvPr/>
        </p:nvCxnSpPr>
        <p:spPr>
          <a:xfrm flipH="1" flipV="1">
            <a:off x="1612918" y="2280283"/>
            <a:ext cx="3025812" cy="830619"/>
          </a:xfrm>
          <a:prstGeom prst="straightConnector1">
            <a:avLst/>
          </a:prstGeom>
          <a:ln w="38100">
            <a:solidFill>
              <a:srgbClr val="F4B18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矩形 30">
                <a:extLst>
                  <a:ext uri="{FF2B5EF4-FFF2-40B4-BE49-F238E27FC236}">
                    <a16:creationId xmlns:a16="http://schemas.microsoft.com/office/drawing/2014/main" id="{5EDBC5A7-0900-4A7C-A5A1-5C33BA918E02}"/>
                  </a:ext>
                </a:extLst>
              </p:cNvPr>
              <p:cNvSpPr/>
              <p:nvPr/>
            </p:nvSpPr>
            <p:spPr>
              <a:xfrm>
                <a:off x="4186951" y="2959217"/>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1" i="1" smtClean="0">
                              <a:latin typeface="Cambria Math" panose="02040503050406030204" pitchFamily="18" charset="0"/>
                            </a:rPr>
                            <m:t>𝟐</m:t>
                          </m:r>
                        </m:sub>
                      </m:sSub>
                    </m:oMath>
                  </m:oMathPara>
                </a14:m>
                <a:endParaRPr lang="zh-CN" altLang="en-US" dirty="0"/>
              </a:p>
            </p:txBody>
          </p:sp>
        </mc:Choice>
        <mc:Fallback>
          <p:sp>
            <p:nvSpPr>
              <p:cNvPr id="31" name="矩形 30">
                <a:extLst>
                  <a:ext uri="{FF2B5EF4-FFF2-40B4-BE49-F238E27FC236}">
                    <a16:creationId xmlns:a16="http://schemas.microsoft.com/office/drawing/2014/main" id="{5EDBC5A7-0900-4A7C-A5A1-5C33BA918E02}"/>
                  </a:ext>
                </a:extLst>
              </p:cNvPr>
              <p:cNvSpPr>
                <a:spLocks noRot="1" noChangeAspect="1" noMove="1" noResize="1" noEditPoints="1" noAdjustHandles="1" noChangeArrowheads="1" noChangeShapeType="1" noTextEdit="1"/>
              </p:cNvSpPr>
              <p:nvPr/>
            </p:nvSpPr>
            <p:spPr>
              <a:xfrm>
                <a:off x="4186951" y="2959217"/>
                <a:ext cx="270338" cy="369332"/>
              </a:xfrm>
              <a:prstGeom prst="rect">
                <a:avLst/>
              </a:prstGeom>
              <a:blipFill>
                <a:blip r:embed="rId8"/>
                <a:stretch>
                  <a:fillRect r="-43182"/>
                </a:stretch>
              </a:blipFill>
            </p:spPr>
            <p:txBody>
              <a:bodyPr/>
              <a:lstStyle/>
              <a:p>
                <a:r>
                  <a:rPr lang="zh-CN" altLang="en-US">
                    <a:noFill/>
                  </a:rPr>
                  <a:t> </a:t>
                </a:r>
              </a:p>
            </p:txBody>
          </p:sp>
        </mc:Fallback>
      </mc:AlternateContent>
      <p:grpSp>
        <p:nvGrpSpPr>
          <p:cNvPr id="12" name="组合 11">
            <a:extLst>
              <a:ext uri="{FF2B5EF4-FFF2-40B4-BE49-F238E27FC236}">
                <a16:creationId xmlns:a16="http://schemas.microsoft.com/office/drawing/2014/main" id="{2664ABAD-A1DF-9B12-49B0-98117E8C5161}"/>
              </a:ext>
            </a:extLst>
          </p:cNvPr>
          <p:cNvGrpSpPr/>
          <p:nvPr/>
        </p:nvGrpSpPr>
        <p:grpSpPr>
          <a:xfrm>
            <a:off x="4625502" y="1922481"/>
            <a:ext cx="147053" cy="3140685"/>
            <a:chOff x="4625502" y="1922481"/>
            <a:chExt cx="147053" cy="3140685"/>
          </a:xfrm>
        </p:grpSpPr>
        <p:sp>
          <p:nvSpPr>
            <p:cNvPr id="37" name="流程图: 接点 36">
              <a:extLst>
                <a:ext uri="{FF2B5EF4-FFF2-40B4-BE49-F238E27FC236}">
                  <a16:creationId xmlns:a16="http://schemas.microsoft.com/office/drawing/2014/main" id="{87FCF819-0095-4918-8308-B308ADDD180B}"/>
                </a:ext>
              </a:extLst>
            </p:cNvPr>
            <p:cNvSpPr>
              <a:spLocks noChangeAspect="1"/>
            </p:cNvSpPr>
            <p:nvPr/>
          </p:nvSpPr>
          <p:spPr>
            <a:xfrm>
              <a:off x="4636194" y="4961722"/>
              <a:ext cx="101377" cy="101444"/>
            </a:xfrm>
            <a:prstGeom prst="flowChartConnector">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a:extLst>
                <a:ext uri="{FF2B5EF4-FFF2-40B4-BE49-F238E27FC236}">
                  <a16:creationId xmlns:a16="http://schemas.microsoft.com/office/drawing/2014/main" id="{DAD9E587-A3B1-46DC-8037-FA46C1516F09}"/>
                </a:ext>
              </a:extLst>
            </p:cNvPr>
            <p:cNvSpPr>
              <a:spLocks noChangeAspect="1"/>
            </p:cNvSpPr>
            <p:nvPr/>
          </p:nvSpPr>
          <p:spPr>
            <a:xfrm>
              <a:off x="4671178" y="1922481"/>
              <a:ext cx="101377" cy="101444"/>
            </a:xfrm>
            <a:prstGeom prst="flowChartConnector">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接点 34">
              <a:extLst>
                <a:ext uri="{FF2B5EF4-FFF2-40B4-BE49-F238E27FC236}">
                  <a16:creationId xmlns:a16="http://schemas.microsoft.com/office/drawing/2014/main" id="{32CD6469-79D6-4C04-86BA-7D0A08F68631}"/>
                </a:ext>
              </a:extLst>
            </p:cNvPr>
            <p:cNvSpPr>
              <a:spLocks noChangeAspect="1"/>
            </p:cNvSpPr>
            <p:nvPr/>
          </p:nvSpPr>
          <p:spPr>
            <a:xfrm>
              <a:off x="4643558" y="2722369"/>
              <a:ext cx="101377" cy="101444"/>
            </a:xfrm>
            <a:prstGeom prst="flowChartConnector">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流程图: 接点 35">
              <a:extLst>
                <a:ext uri="{FF2B5EF4-FFF2-40B4-BE49-F238E27FC236}">
                  <a16:creationId xmlns:a16="http://schemas.microsoft.com/office/drawing/2014/main" id="{C88556CC-F88E-46EB-8564-7D398E9768E6}"/>
                </a:ext>
              </a:extLst>
            </p:cNvPr>
            <p:cNvSpPr>
              <a:spLocks noChangeAspect="1"/>
            </p:cNvSpPr>
            <p:nvPr/>
          </p:nvSpPr>
          <p:spPr>
            <a:xfrm>
              <a:off x="4657844" y="4173461"/>
              <a:ext cx="101377" cy="101444"/>
            </a:xfrm>
            <a:prstGeom prst="flowChartConnector">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a:extLst>
                <a:ext uri="{FF2B5EF4-FFF2-40B4-BE49-F238E27FC236}">
                  <a16:creationId xmlns:a16="http://schemas.microsoft.com/office/drawing/2014/main" id="{DC4AD0DD-0EB8-405B-99A0-062740D95468}"/>
                </a:ext>
              </a:extLst>
            </p:cNvPr>
            <p:cNvSpPr>
              <a:spLocks noChangeAspect="1"/>
            </p:cNvSpPr>
            <p:nvPr/>
          </p:nvSpPr>
          <p:spPr>
            <a:xfrm>
              <a:off x="4625502" y="3515376"/>
              <a:ext cx="101377" cy="101444"/>
            </a:xfrm>
            <a:prstGeom prst="flowChartConnector">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a:extLst>
              <a:ext uri="{FF2B5EF4-FFF2-40B4-BE49-F238E27FC236}">
                <a16:creationId xmlns:a16="http://schemas.microsoft.com/office/drawing/2014/main" id="{CC7C81FE-7977-E2D9-A294-F5A9D602CD7F}"/>
              </a:ext>
            </a:extLst>
          </p:cNvPr>
          <p:cNvGrpSpPr/>
          <p:nvPr/>
        </p:nvGrpSpPr>
        <p:grpSpPr>
          <a:xfrm>
            <a:off x="4625502" y="1973203"/>
            <a:ext cx="223178" cy="3039241"/>
            <a:chOff x="4625502" y="1973203"/>
            <a:chExt cx="223178" cy="3039241"/>
          </a:xfrm>
        </p:grpSpPr>
        <p:cxnSp>
          <p:nvCxnSpPr>
            <p:cNvPr id="40" name="连接符: 曲线 39">
              <a:extLst>
                <a:ext uri="{FF2B5EF4-FFF2-40B4-BE49-F238E27FC236}">
                  <a16:creationId xmlns:a16="http://schemas.microsoft.com/office/drawing/2014/main" id="{31DB9F81-EDF5-4DF4-87C5-224764515C5D}"/>
                </a:ext>
              </a:extLst>
            </p:cNvPr>
            <p:cNvCxnSpPr>
              <a:cxnSpLocks/>
              <a:stCxn id="37" idx="2"/>
              <a:endCxn id="45" idx="4"/>
            </p:cNvCxnSpPr>
            <p:nvPr/>
          </p:nvCxnSpPr>
          <p:spPr>
            <a:xfrm rot="10800000" flipH="1">
              <a:off x="4636194" y="4558100"/>
              <a:ext cx="180596" cy="454344"/>
            </a:xfrm>
            <a:prstGeom prst="curvedConnector4">
              <a:avLst>
                <a:gd name="adj1" fmla="val -85676"/>
                <a:gd name="adj2" fmla="val 98449"/>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流程图: 接点 18">
              <a:extLst>
                <a:ext uri="{FF2B5EF4-FFF2-40B4-BE49-F238E27FC236}">
                  <a16:creationId xmlns:a16="http://schemas.microsoft.com/office/drawing/2014/main" id="{17275CA6-24F3-4161-9F7E-930E40AA3D10}"/>
                </a:ext>
              </a:extLst>
            </p:cNvPr>
            <p:cNvSpPr>
              <a:spLocks noChangeAspect="1"/>
            </p:cNvSpPr>
            <p:nvPr/>
          </p:nvSpPr>
          <p:spPr>
            <a:xfrm>
              <a:off x="4638730" y="3060180"/>
              <a:ext cx="101377" cy="101444"/>
            </a:xfrm>
            <a:prstGeom prst="flowChartConnector">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38" name="连接符: 曲线 37">
              <a:extLst>
                <a:ext uri="{FF2B5EF4-FFF2-40B4-BE49-F238E27FC236}">
                  <a16:creationId xmlns:a16="http://schemas.microsoft.com/office/drawing/2014/main" id="{621E2F19-71FA-4922-9953-6C367C3A79DA}"/>
                </a:ext>
              </a:extLst>
            </p:cNvPr>
            <p:cNvCxnSpPr>
              <a:cxnSpLocks/>
              <a:stCxn id="32" idx="2"/>
              <a:endCxn id="45" idx="19"/>
            </p:cNvCxnSpPr>
            <p:nvPr/>
          </p:nvCxnSpPr>
          <p:spPr>
            <a:xfrm rot="10800000" flipH="1" flipV="1">
              <a:off x="4671178" y="1973203"/>
              <a:ext cx="49940" cy="520592"/>
            </a:xfrm>
            <a:prstGeom prst="curvedConnector4">
              <a:avLst>
                <a:gd name="adj1" fmla="val -457749"/>
                <a:gd name="adj2" fmla="val 97927"/>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连接符: 曲线 38">
              <a:extLst>
                <a:ext uri="{FF2B5EF4-FFF2-40B4-BE49-F238E27FC236}">
                  <a16:creationId xmlns:a16="http://schemas.microsoft.com/office/drawing/2014/main" id="{C316045C-FF9D-4689-A101-D76F6A4B6124}"/>
                </a:ext>
              </a:extLst>
            </p:cNvPr>
            <p:cNvCxnSpPr>
              <a:cxnSpLocks/>
              <a:stCxn id="35" idx="2"/>
              <a:endCxn id="19" idx="2"/>
            </p:cNvCxnSpPr>
            <p:nvPr/>
          </p:nvCxnSpPr>
          <p:spPr>
            <a:xfrm rot="10800000" flipV="1">
              <a:off x="4638730" y="2773090"/>
              <a:ext cx="4828" cy="337811"/>
            </a:xfrm>
            <a:prstGeom prst="curvedConnector3">
              <a:avLst>
                <a:gd name="adj1" fmla="val 3098757"/>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连接符: 曲线 40">
              <a:extLst>
                <a:ext uri="{FF2B5EF4-FFF2-40B4-BE49-F238E27FC236}">
                  <a16:creationId xmlns:a16="http://schemas.microsoft.com/office/drawing/2014/main" id="{4D26C3B8-0625-4CA8-83B0-D8E1E0933779}"/>
                </a:ext>
              </a:extLst>
            </p:cNvPr>
            <p:cNvCxnSpPr>
              <a:cxnSpLocks/>
              <a:stCxn id="36" idx="2"/>
              <a:endCxn id="45" idx="8"/>
            </p:cNvCxnSpPr>
            <p:nvPr/>
          </p:nvCxnSpPr>
          <p:spPr>
            <a:xfrm rot="10800000" flipH="1">
              <a:off x="4657844" y="4026695"/>
              <a:ext cx="190836" cy="197488"/>
            </a:xfrm>
            <a:prstGeom prst="curvedConnector4">
              <a:avLst>
                <a:gd name="adj1" fmla="val -76452"/>
                <a:gd name="adj2" fmla="val 139885"/>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流程图: 接点 42">
              <a:extLst>
                <a:ext uri="{FF2B5EF4-FFF2-40B4-BE49-F238E27FC236}">
                  <a16:creationId xmlns:a16="http://schemas.microsoft.com/office/drawing/2014/main" id="{B7BEF846-6CE2-40DE-AA3D-C1A2687381A9}"/>
                </a:ext>
              </a:extLst>
            </p:cNvPr>
            <p:cNvSpPr>
              <a:spLocks noChangeAspect="1"/>
            </p:cNvSpPr>
            <p:nvPr/>
          </p:nvSpPr>
          <p:spPr>
            <a:xfrm>
              <a:off x="4698196" y="3710058"/>
              <a:ext cx="101377" cy="101444"/>
            </a:xfrm>
            <a:prstGeom prst="flowChartConnector">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44" name="连接符: 曲线 43">
              <a:extLst>
                <a:ext uri="{FF2B5EF4-FFF2-40B4-BE49-F238E27FC236}">
                  <a16:creationId xmlns:a16="http://schemas.microsoft.com/office/drawing/2014/main" id="{7530A5E7-0081-4A23-BFB3-18C518E5BB8B}"/>
                </a:ext>
              </a:extLst>
            </p:cNvPr>
            <p:cNvCxnSpPr>
              <a:cxnSpLocks/>
              <a:stCxn id="42" idx="2"/>
              <a:endCxn id="43" idx="3"/>
            </p:cNvCxnSpPr>
            <p:nvPr/>
          </p:nvCxnSpPr>
          <p:spPr>
            <a:xfrm rot="10800000" flipH="1" flipV="1">
              <a:off x="4625502" y="3566098"/>
              <a:ext cx="87540" cy="230548"/>
            </a:xfrm>
            <a:prstGeom prst="curvedConnector4">
              <a:avLst>
                <a:gd name="adj1" fmla="val -142755"/>
                <a:gd name="adj2" fmla="val 10512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组合 82">
            <a:extLst>
              <a:ext uri="{FF2B5EF4-FFF2-40B4-BE49-F238E27FC236}">
                <a16:creationId xmlns:a16="http://schemas.microsoft.com/office/drawing/2014/main" id="{0EDDF60B-0F8C-4583-92D0-32FE2519ADF3}"/>
              </a:ext>
            </a:extLst>
          </p:cNvPr>
          <p:cNvGrpSpPr/>
          <p:nvPr/>
        </p:nvGrpSpPr>
        <p:grpSpPr>
          <a:xfrm rot="16200000">
            <a:off x="9093827" y="3306410"/>
            <a:ext cx="3184708" cy="452731"/>
            <a:chOff x="7561816" y="4913291"/>
            <a:chExt cx="3184708" cy="452731"/>
          </a:xfrm>
        </p:grpSpPr>
        <p:sp>
          <p:nvSpPr>
            <p:cNvPr id="104" name="任意多边形: 形状 103">
              <a:extLst>
                <a:ext uri="{FF2B5EF4-FFF2-40B4-BE49-F238E27FC236}">
                  <a16:creationId xmlns:a16="http://schemas.microsoft.com/office/drawing/2014/main" id="{03BA0B18-15EC-47AE-8E57-181715715605}"/>
                </a:ext>
              </a:extLst>
            </p:cNvPr>
            <p:cNvSpPr/>
            <p:nvPr/>
          </p:nvSpPr>
          <p:spPr>
            <a:xfrm>
              <a:off x="7599916" y="4913291"/>
              <a:ext cx="3098564" cy="335029"/>
            </a:xfrm>
            <a:custGeom>
              <a:avLst/>
              <a:gdLst>
                <a:gd name="connsiteX0" fmla="*/ 12464 w 2310431"/>
                <a:gd name="connsiteY0" fmla="*/ 160105 h 160105"/>
                <a:gd name="connsiteX1" fmla="*/ 12464 w 2310431"/>
                <a:gd name="connsiteY1" fmla="*/ 22945 h 160105"/>
                <a:gd name="connsiteX2" fmla="*/ 142004 w 2310431"/>
                <a:gd name="connsiteY2" fmla="*/ 38185 h 160105"/>
                <a:gd name="connsiteX3" fmla="*/ 256304 w 2310431"/>
                <a:gd name="connsiteY3" fmla="*/ 7705 h 160105"/>
                <a:gd name="connsiteX4" fmla="*/ 370604 w 2310431"/>
                <a:gd name="connsiteY4" fmla="*/ 53425 h 160105"/>
                <a:gd name="connsiteX5" fmla="*/ 469664 w 2310431"/>
                <a:gd name="connsiteY5" fmla="*/ 22945 h 160105"/>
                <a:gd name="connsiteX6" fmla="*/ 576344 w 2310431"/>
                <a:gd name="connsiteY6" fmla="*/ 53425 h 160105"/>
                <a:gd name="connsiteX7" fmla="*/ 690644 w 2310431"/>
                <a:gd name="connsiteY7" fmla="*/ 15325 h 160105"/>
                <a:gd name="connsiteX8" fmla="*/ 766844 w 2310431"/>
                <a:gd name="connsiteY8" fmla="*/ 68665 h 160105"/>
                <a:gd name="connsiteX9" fmla="*/ 881144 w 2310431"/>
                <a:gd name="connsiteY9" fmla="*/ 7705 h 160105"/>
                <a:gd name="connsiteX10" fmla="*/ 964964 w 2310431"/>
                <a:gd name="connsiteY10" fmla="*/ 53425 h 160105"/>
                <a:gd name="connsiteX11" fmla="*/ 1117364 w 2310431"/>
                <a:gd name="connsiteY11" fmla="*/ 7705 h 160105"/>
                <a:gd name="connsiteX12" fmla="*/ 1208804 w 2310431"/>
                <a:gd name="connsiteY12" fmla="*/ 61045 h 160105"/>
                <a:gd name="connsiteX13" fmla="*/ 1307864 w 2310431"/>
                <a:gd name="connsiteY13" fmla="*/ 7705 h 160105"/>
                <a:gd name="connsiteX14" fmla="*/ 1399304 w 2310431"/>
                <a:gd name="connsiteY14" fmla="*/ 53425 h 160105"/>
                <a:gd name="connsiteX15" fmla="*/ 1475504 w 2310431"/>
                <a:gd name="connsiteY15" fmla="*/ 7705 h 160105"/>
                <a:gd name="connsiteX16" fmla="*/ 1589804 w 2310431"/>
                <a:gd name="connsiteY16" fmla="*/ 68665 h 160105"/>
                <a:gd name="connsiteX17" fmla="*/ 1719344 w 2310431"/>
                <a:gd name="connsiteY17" fmla="*/ 85 h 160105"/>
                <a:gd name="connsiteX18" fmla="*/ 1780304 w 2310431"/>
                <a:gd name="connsiteY18" fmla="*/ 53425 h 160105"/>
                <a:gd name="connsiteX19" fmla="*/ 1909844 w 2310431"/>
                <a:gd name="connsiteY19" fmla="*/ 7705 h 160105"/>
                <a:gd name="connsiteX20" fmla="*/ 1963184 w 2310431"/>
                <a:gd name="connsiteY20" fmla="*/ 68665 h 160105"/>
                <a:gd name="connsiteX21" fmla="*/ 2092724 w 2310431"/>
                <a:gd name="connsiteY21" fmla="*/ 22945 h 160105"/>
                <a:gd name="connsiteX22" fmla="*/ 2184164 w 2310431"/>
                <a:gd name="connsiteY22" fmla="*/ 68665 h 160105"/>
                <a:gd name="connsiteX23" fmla="*/ 2306084 w 2310431"/>
                <a:gd name="connsiteY23" fmla="*/ 22945 h 160105"/>
                <a:gd name="connsiteX24" fmla="*/ 2283224 w 2310431"/>
                <a:gd name="connsiteY24" fmla="*/ 152485 h 160105"/>
                <a:gd name="connsiteX25" fmla="*/ 2283224 w 2310431"/>
                <a:gd name="connsiteY25" fmla="*/ 144865 h 160105"/>
                <a:gd name="connsiteX26" fmla="*/ 2275604 w 2310431"/>
                <a:gd name="connsiteY26" fmla="*/ 14486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0431" h="160105">
                  <a:moveTo>
                    <a:pt x="12464" y="160105"/>
                  </a:moveTo>
                  <a:cubicBezTo>
                    <a:pt x="1669" y="101685"/>
                    <a:pt x="-9126" y="43265"/>
                    <a:pt x="12464" y="22945"/>
                  </a:cubicBezTo>
                  <a:cubicBezTo>
                    <a:pt x="34054" y="2625"/>
                    <a:pt x="101364" y="40725"/>
                    <a:pt x="142004" y="38185"/>
                  </a:cubicBezTo>
                  <a:cubicBezTo>
                    <a:pt x="182644" y="35645"/>
                    <a:pt x="218204" y="5165"/>
                    <a:pt x="256304" y="7705"/>
                  </a:cubicBezTo>
                  <a:cubicBezTo>
                    <a:pt x="294404" y="10245"/>
                    <a:pt x="335044" y="50885"/>
                    <a:pt x="370604" y="53425"/>
                  </a:cubicBezTo>
                  <a:cubicBezTo>
                    <a:pt x="406164" y="55965"/>
                    <a:pt x="435374" y="22945"/>
                    <a:pt x="469664" y="22945"/>
                  </a:cubicBezTo>
                  <a:cubicBezTo>
                    <a:pt x="503954" y="22945"/>
                    <a:pt x="539514" y="54695"/>
                    <a:pt x="576344" y="53425"/>
                  </a:cubicBezTo>
                  <a:cubicBezTo>
                    <a:pt x="613174" y="52155"/>
                    <a:pt x="658894" y="12785"/>
                    <a:pt x="690644" y="15325"/>
                  </a:cubicBezTo>
                  <a:cubicBezTo>
                    <a:pt x="722394" y="17865"/>
                    <a:pt x="735094" y="69935"/>
                    <a:pt x="766844" y="68665"/>
                  </a:cubicBezTo>
                  <a:cubicBezTo>
                    <a:pt x="798594" y="67395"/>
                    <a:pt x="848124" y="10245"/>
                    <a:pt x="881144" y="7705"/>
                  </a:cubicBezTo>
                  <a:cubicBezTo>
                    <a:pt x="914164" y="5165"/>
                    <a:pt x="925594" y="53425"/>
                    <a:pt x="964964" y="53425"/>
                  </a:cubicBezTo>
                  <a:cubicBezTo>
                    <a:pt x="1004334" y="53425"/>
                    <a:pt x="1076724" y="6435"/>
                    <a:pt x="1117364" y="7705"/>
                  </a:cubicBezTo>
                  <a:cubicBezTo>
                    <a:pt x="1158004" y="8975"/>
                    <a:pt x="1177054" y="61045"/>
                    <a:pt x="1208804" y="61045"/>
                  </a:cubicBezTo>
                  <a:cubicBezTo>
                    <a:pt x="1240554" y="61045"/>
                    <a:pt x="1276114" y="8975"/>
                    <a:pt x="1307864" y="7705"/>
                  </a:cubicBezTo>
                  <a:cubicBezTo>
                    <a:pt x="1339614" y="6435"/>
                    <a:pt x="1371364" y="53425"/>
                    <a:pt x="1399304" y="53425"/>
                  </a:cubicBezTo>
                  <a:cubicBezTo>
                    <a:pt x="1427244" y="53425"/>
                    <a:pt x="1443754" y="5165"/>
                    <a:pt x="1475504" y="7705"/>
                  </a:cubicBezTo>
                  <a:cubicBezTo>
                    <a:pt x="1507254" y="10245"/>
                    <a:pt x="1549164" y="69935"/>
                    <a:pt x="1589804" y="68665"/>
                  </a:cubicBezTo>
                  <a:cubicBezTo>
                    <a:pt x="1630444" y="67395"/>
                    <a:pt x="1687594" y="2625"/>
                    <a:pt x="1719344" y="85"/>
                  </a:cubicBezTo>
                  <a:cubicBezTo>
                    <a:pt x="1751094" y="-2455"/>
                    <a:pt x="1748554" y="52155"/>
                    <a:pt x="1780304" y="53425"/>
                  </a:cubicBezTo>
                  <a:cubicBezTo>
                    <a:pt x="1812054" y="54695"/>
                    <a:pt x="1879364" y="5165"/>
                    <a:pt x="1909844" y="7705"/>
                  </a:cubicBezTo>
                  <a:cubicBezTo>
                    <a:pt x="1940324" y="10245"/>
                    <a:pt x="1932704" y="66125"/>
                    <a:pt x="1963184" y="68665"/>
                  </a:cubicBezTo>
                  <a:cubicBezTo>
                    <a:pt x="1993664" y="71205"/>
                    <a:pt x="2055894" y="22945"/>
                    <a:pt x="2092724" y="22945"/>
                  </a:cubicBezTo>
                  <a:cubicBezTo>
                    <a:pt x="2129554" y="22945"/>
                    <a:pt x="2148604" y="68665"/>
                    <a:pt x="2184164" y="68665"/>
                  </a:cubicBezTo>
                  <a:cubicBezTo>
                    <a:pt x="2219724" y="68665"/>
                    <a:pt x="2289574" y="8975"/>
                    <a:pt x="2306084" y="22945"/>
                  </a:cubicBezTo>
                  <a:cubicBezTo>
                    <a:pt x="2322594" y="36915"/>
                    <a:pt x="2287034" y="132165"/>
                    <a:pt x="2283224" y="152485"/>
                  </a:cubicBezTo>
                  <a:cubicBezTo>
                    <a:pt x="2279414" y="172805"/>
                    <a:pt x="2283224" y="144865"/>
                    <a:pt x="2283224" y="144865"/>
                  </a:cubicBezTo>
                  <a:cubicBezTo>
                    <a:pt x="2281954" y="143595"/>
                    <a:pt x="2278779" y="144230"/>
                    <a:pt x="2275604" y="144865"/>
                  </a:cubicBezTo>
                </a:path>
              </a:pathLst>
            </a:custGeom>
            <a:solidFill>
              <a:srgbClr val="F0C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圆角 104">
              <a:extLst>
                <a:ext uri="{FF2B5EF4-FFF2-40B4-BE49-F238E27FC236}">
                  <a16:creationId xmlns:a16="http://schemas.microsoft.com/office/drawing/2014/main" id="{85A64B57-D25B-4C2F-A637-C6987B8C7657}"/>
                </a:ext>
              </a:extLst>
            </p:cNvPr>
            <p:cNvSpPr/>
            <p:nvPr/>
          </p:nvSpPr>
          <p:spPr>
            <a:xfrm>
              <a:off x="7561816" y="5173476"/>
              <a:ext cx="3184708" cy="192546"/>
            </a:xfrm>
            <a:prstGeom prst="roundRect">
              <a:avLst/>
            </a:prstGeom>
            <a:solidFill>
              <a:srgbClr val="7F7F7F"/>
            </a:solidFill>
            <a:ln w="19050">
              <a:gradFill>
                <a:gsLst>
                  <a:gs pos="78000">
                    <a:schemeClr val="tx1"/>
                  </a:gs>
                  <a:gs pos="9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流程图: 接点 83">
            <a:extLst>
              <a:ext uri="{FF2B5EF4-FFF2-40B4-BE49-F238E27FC236}">
                <a16:creationId xmlns:a16="http://schemas.microsoft.com/office/drawing/2014/main" id="{7F62A33B-2380-499D-9B56-5218DF7B0D1F}"/>
              </a:ext>
            </a:extLst>
          </p:cNvPr>
          <p:cNvSpPr>
            <a:spLocks noChangeAspect="1"/>
          </p:cNvSpPr>
          <p:nvPr/>
        </p:nvSpPr>
        <p:spPr>
          <a:xfrm>
            <a:off x="10408247" y="3231843"/>
            <a:ext cx="101377" cy="101444"/>
          </a:xfrm>
          <a:prstGeom prst="flowChartConnector">
            <a:avLst/>
          </a:prstGeom>
          <a:solidFill>
            <a:srgbClr val="007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5" name="流程图: 接点 84">
            <a:extLst>
              <a:ext uri="{FF2B5EF4-FFF2-40B4-BE49-F238E27FC236}">
                <a16:creationId xmlns:a16="http://schemas.microsoft.com/office/drawing/2014/main" id="{E9A5FC23-A2ED-4957-8A20-F7CD483274C5}"/>
              </a:ext>
            </a:extLst>
          </p:cNvPr>
          <p:cNvSpPr>
            <a:spLocks noChangeAspect="1"/>
          </p:cNvSpPr>
          <p:nvPr/>
        </p:nvSpPr>
        <p:spPr>
          <a:xfrm>
            <a:off x="10445119" y="3609825"/>
            <a:ext cx="101377" cy="101444"/>
          </a:xfrm>
          <a:prstGeom prst="flowChartConnector">
            <a:avLst/>
          </a:prstGeom>
          <a:solidFill>
            <a:srgbClr val="007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6" name="图片 85">
            <a:extLst>
              <a:ext uri="{FF2B5EF4-FFF2-40B4-BE49-F238E27FC236}">
                <a16:creationId xmlns:a16="http://schemas.microsoft.com/office/drawing/2014/main" id="{48F09397-7AAB-4A5E-AAAE-8ABB296D0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808">
            <a:off x="6465956" y="3142643"/>
            <a:ext cx="608260" cy="608667"/>
          </a:xfrm>
          <a:prstGeom prst="rect">
            <a:avLst/>
          </a:prstGeom>
        </p:spPr>
      </p:pic>
      <p:cxnSp>
        <p:nvCxnSpPr>
          <p:cNvPr id="87" name="直接箭头连接符 86">
            <a:extLst>
              <a:ext uri="{FF2B5EF4-FFF2-40B4-BE49-F238E27FC236}">
                <a16:creationId xmlns:a16="http://schemas.microsoft.com/office/drawing/2014/main" id="{82808071-B6A1-4FD2-AF08-1C45177798ED}"/>
              </a:ext>
            </a:extLst>
          </p:cNvPr>
          <p:cNvCxnSpPr>
            <a:cxnSpLocks/>
            <a:stCxn id="89" idx="5"/>
            <a:endCxn id="96" idx="1"/>
          </p:cNvCxnSpPr>
          <p:nvPr/>
        </p:nvCxnSpPr>
        <p:spPr>
          <a:xfrm>
            <a:off x="7120806" y="3743525"/>
            <a:ext cx="1068087" cy="1037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8" name="矩形 87">
                <a:extLst>
                  <a:ext uri="{FF2B5EF4-FFF2-40B4-BE49-F238E27FC236}">
                    <a16:creationId xmlns:a16="http://schemas.microsoft.com/office/drawing/2014/main" id="{8F12CF5A-405E-495C-A43B-E21B5109F317}"/>
                  </a:ext>
                </a:extLst>
              </p:cNvPr>
              <p:cNvSpPr/>
              <p:nvPr/>
            </p:nvSpPr>
            <p:spPr>
              <a:xfrm>
                <a:off x="7120052" y="3287605"/>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0" i="0" smtClean="0">
                              <a:latin typeface="Cambria Math" panose="02040503050406030204" pitchFamily="18" charset="0"/>
                            </a:rPr>
                            <m:t>0</m:t>
                          </m:r>
                        </m:sub>
                      </m:sSub>
                    </m:oMath>
                  </m:oMathPara>
                </a14:m>
                <a:endParaRPr lang="zh-CN" altLang="en-US" dirty="0"/>
              </a:p>
            </p:txBody>
          </p:sp>
        </mc:Choice>
        <mc:Fallback>
          <p:sp>
            <p:nvSpPr>
              <p:cNvPr id="88" name="矩形 87">
                <a:extLst>
                  <a:ext uri="{FF2B5EF4-FFF2-40B4-BE49-F238E27FC236}">
                    <a16:creationId xmlns:a16="http://schemas.microsoft.com/office/drawing/2014/main" id="{8F12CF5A-405E-495C-A43B-E21B5109F317}"/>
                  </a:ext>
                </a:extLst>
              </p:cNvPr>
              <p:cNvSpPr>
                <a:spLocks noRot="1" noChangeAspect="1" noMove="1" noResize="1" noEditPoints="1" noAdjustHandles="1" noChangeArrowheads="1" noChangeShapeType="1" noTextEdit="1"/>
              </p:cNvSpPr>
              <p:nvPr/>
            </p:nvSpPr>
            <p:spPr>
              <a:xfrm>
                <a:off x="7120052" y="3287605"/>
                <a:ext cx="270338" cy="369332"/>
              </a:xfrm>
              <a:prstGeom prst="rect">
                <a:avLst/>
              </a:prstGeom>
              <a:blipFill>
                <a:blip r:embed="rId9"/>
                <a:stretch>
                  <a:fillRect r="-38636"/>
                </a:stretch>
              </a:blipFill>
            </p:spPr>
            <p:txBody>
              <a:bodyPr/>
              <a:lstStyle/>
              <a:p>
                <a:r>
                  <a:rPr lang="zh-CN" altLang="en-US">
                    <a:noFill/>
                  </a:rPr>
                  <a:t> </a:t>
                </a:r>
              </a:p>
            </p:txBody>
          </p:sp>
        </mc:Fallback>
      </mc:AlternateContent>
      <p:sp>
        <p:nvSpPr>
          <p:cNvPr id="89" name="流程图: 接点 88">
            <a:extLst>
              <a:ext uri="{FF2B5EF4-FFF2-40B4-BE49-F238E27FC236}">
                <a16:creationId xmlns:a16="http://schemas.microsoft.com/office/drawing/2014/main" id="{CF8B231D-63A4-48F0-AE6B-A76D85AA45A6}"/>
              </a:ext>
            </a:extLst>
          </p:cNvPr>
          <p:cNvSpPr>
            <a:spLocks noChangeAspect="1"/>
          </p:cNvSpPr>
          <p:nvPr/>
        </p:nvSpPr>
        <p:spPr>
          <a:xfrm>
            <a:off x="7034275" y="3656937"/>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2" name="图片 91">
            <a:extLst>
              <a:ext uri="{FF2B5EF4-FFF2-40B4-BE49-F238E27FC236}">
                <a16:creationId xmlns:a16="http://schemas.microsoft.com/office/drawing/2014/main" id="{07A82682-433D-4286-AB4A-E6969FD77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325" y="1755599"/>
            <a:ext cx="608260" cy="608667"/>
          </a:xfrm>
          <a:prstGeom prst="rect">
            <a:avLst/>
          </a:prstGeom>
        </p:spPr>
      </p:pic>
      <p:sp>
        <p:nvSpPr>
          <p:cNvPr id="93" name="流程图: 接点 92">
            <a:extLst>
              <a:ext uri="{FF2B5EF4-FFF2-40B4-BE49-F238E27FC236}">
                <a16:creationId xmlns:a16="http://schemas.microsoft.com/office/drawing/2014/main" id="{1C6AD5A0-E391-4A8C-AF9E-99932ABB114E}"/>
              </a:ext>
            </a:extLst>
          </p:cNvPr>
          <p:cNvSpPr>
            <a:spLocks noChangeAspect="1"/>
          </p:cNvSpPr>
          <p:nvPr/>
        </p:nvSpPr>
        <p:spPr>
          <a:xfrm>
            <a:off x="7281208" y="2225601"/>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94" name="矩形 93">
                <a:extLst>
                  <a:ext uri="{FF2B5EF4-FFF2-40B4-BE49-F238E27FC236}">
                    <a16:creationId xmlns:a16="http://schemas.microsoft.com/office/drawing/2014/main" id="{FB0DE3E7-63B8-4323-9F60-022B2A275464}"/>
                  </a:ext>
                </a:extLst>
              </p:cNvPr>
              <p:cNvSpPr/>
              <p:nvPr/>
            </p:nvSpPr>
            <p:spPr>
              <a:xfrm>
                <a:off x="7336792" y="1856656"/>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1" i="1" smtClean="0">
                              <a:latin typeface="Cambria Math" panose="02040503050406030204" pitchFamily="18" charset="0"/>
                            </a:rPr>
                            <m:t>𝟑</m:t>
                          </m:r>
                        </m:sub>
                      </m:sSub>
                    </m:oMath>
                  </m:oMathPara>
                </a14:m>
                <a:endParaRPr lang="zh-CN" altLang="en-US" dirty="0"/>
              </a:p>
            </p:txBody>
          </p:sp>
        </mc:Choice>
        <mc:Fallback>
          <p:sp>
            <p:nvSpPr>
              <p:cNvPr id="94" name="矩形 93">
                <a:extLst>
                  <a:ext uri="{FF2B5EF4-FFF2-40B4-BE49-F238E27FC236}">
                    <a16:creationId xmlns:a16="http://schemas.microsoft.com/office/drawing/2014/main" id="{FB0DE3E7-63B8-4323-9F60-022B2A275464}"/>
                  </a:ext>
                </a:extLst>
              </p:cNvPr>
              <p:cNvSpPr>
                <a:spLocks noRot="1" noChangeAspect="1" noMove="1" noResize="1" noEditPoints="1" noAdjustHandles="1" noChangeArrowheads="1" noChangeShapeType="1" noTextEdit="1"/>
              </p:cNvSpPr>
              <p:nvPr/>
            </p:nvSpPr>
            <p:spPr>
              <a:xfrm>
                <a:off x="7336792" y="1856656"/>
                <a:ext cx="270338" cy="369332"/>
              </a:xfrm>
              <a:prstGeom prst="rect">
                <a:avLst/>
              </a:prstGeom>
              <a:blipFill>
                <a:blip r:embed="rId10"/>
                <a:stretch>
                  <a:fillRect r="-43182"/>
                </a:stretch>
              </a:blipFill>
            </p:spPr>
            <p:txBody>
              <a:bodyPr/>
              <a:lstStyle/>
              <a:p>
                <a:r>
                  <a:rPr lang="zh-CN" altLang="en-US">
                    <a:noFill/>
                  </a:rPr>
                  <a:t> </a:t>
                </a:r>
              </a:p>
            </p:txBody>
          </p:sp>
        </mc:Fallback>
      </mc:AlternateContent>
      <p:sp>
        <p:nvSpPr>
          <p:cNvPr id="95" name="矩形: 圆角 94">
            <a:extLst>
              <a:ext uri="{FF2B5EF4-FFF2-40B4-BE49-F238E27FC236}">
                <a16:creationId xmlns:a16="http://schemas.microsoft.com/office/drawing/2014/main" id="{9848EAAC-AC4C-4B67-AAE1-4EE207AD9327}"/>
              </a:ext>
            </a:extLst>
          </p:cNvPr>
          <p:cNvSpPr/>
          <p:nvPr/>
        </p:nvSpPr>
        <p:spPr>
          <a:xfrm>
            <a:off x="7255221" y="4888244"/>
            <a:ext cx="1609675" cy="204005"/>
          </a:xfrm>
          <a:prstGeom prst="roundRect">
            <a:avLst/>
          </a:prstGeom>
          <a:solidFill>
            <a:srgbClr val="7F7F7F"/>
          </a:solidFill>
          <a:ln w="19050">
            <a:gradFill>
              <a:gsLst>
                <a:gs pos="78000">
                  <a:schemeClr val="tx1"/>
                </a:gs>
                <a:gs pos="9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流程图: 接点 95">
            <a:extLst>
              <a:ext uri="{FF2B5EF4-FFF2-40B4-BE49-F238E27FC236}">
                <a16:creationId xmlns:a16="http://schemas.microsoft.com/office/drawing/2014/main" id="{8DFCFBD2-826A-4C79-86AA-5562A2075EA0}"/>
              </a:ext>
            </a:extLst>
          </p:cNvPr>
          <p:cNvSpPr>
            <a:spLocks noChangeAspect="1"/>
          </p:cNvSpPr>
          <p:nvPr/>
        </p:nvSpPr>
        <p:spPr>
          <a:xfrm>
            <a:off x="8174047" y="4766341"/>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97" name="矩形 96">
                <a:extLst>
                  <a:ext uri="{FF2B5EF4-FFF2-40B4-BE49-F238E27FC236}">
                    <a16:creationId xmlns:a16="http://schemas.microsoft.com/office/drawing/2014/main" id="{DBC7CD07-A3C7-4301-9641-7422AEF81781}"/>
                  </a:ext>
                </a:extLst>
              </p:cNvPr>
              <p:cNvSpPr/>
              <p:nvPr/>
            </p:nvSpPr>
            <p:spPr>
              <a:xfrm>
                <a:off x="7699820" y="4548747"/>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0" i="0" smtClean="0">
                              <a:latin typeface="Cambria Math" panose="02040503050406030204" pitchFamily="18" charset="0"/>
                            </a:rPr>
                            <m:t>1</m:t>
                          </m:r>
                        </m:sub>
                      </m:sSub>
                    </m:oMath>
                  </m:oMathPara>
                </a14:m>
                <a:endParaRPr lang="zh-CN" altLang="en-US" dirty="0"/>
              </a:p>
            </p:txBody>
          </p:sp>
        </mc:Choice>
        <mc:Fallback>
          <p:sp>
            <p:nvSpPr>
              <p:cNvPr id="97" name="矩形 96">
                <a:extLst>
                  <a:ext uri="{FF2B5EF4-FFF2-40B4-BE49-F238E27FC236}">
                    <a16:creationId xmlns:a16="http://schemas.microsoft.com/office/drawing/2014/main" id="{DBC7CD07-A3C7-4301-9641-7422AEF81781}"/>
                  </a:ext>
                </a:extLst>
              </p:cNvPr>
              <p:cNvSpPr>
                <a:spLocks noRot="1" noChangeAspect="1" noMove="1" noResize="1" noEditPoints="1" noAdjustHandles="1" noChangeArrowheads="1" noChangeShapeType="1" noTextEdit="1"/>
              </p:cNvSpPr>
              <p:nvPr/>
            </p:nvSpPr>
            <p:spPr>
              <a:xfrm>
                <a:off x="7699820" y="4548747"/>
                <a:ext cx="270338" cy="369332"/>
              </a:xfrm>
              <a:prstGeom prst="rect">
                <a:avLst/>
              </a:prstGeom>
              <a:blipFill>
                <a:blip r:embed="rId11"/>
                <a:stretch>
                  <a:fillRect r="-38636"/>
                </a:stretch>
              </a:blipFill>
            </p:spPr>
            <p:txBody>
              <a:bodyPr/>
              <a:lstStyle/>
              <a:p>
                <a:r>
                  <a:rPr lang="zh-CN" altLang="en-US">
                    <a:noFill/>
                  </a:rPr>
                  <a:t> </a:t>
                </a:r>
              </a:p>
            </p:txBody>
          </p:sp>
        </mc:Fallback>
      </mc:AlternateContent>
      <p:cxnSp>
        <p:nvCxnSpPr>
          <p:cNvPr id="98" name="直接箭头连接符 97">
            <a:extLst>
              <a:ext uri="{FF2B5EF4-FFF2-40B4-BE49-F238E27FC236}">
                <a16:creationId xmlns:a16="http://schemas.microsoft.com/office/drawing/2014/main" id="{3E122F98-9B32-4D4E-ADF7-27894861F0FB}"/>
              </a:ext>
            </a:extLst>
          </p:cNvPr>
          <p:cNvCxnSpPr>
            <a:cxnSpLocks/>
            <a:stCxn id="96" idx="7"/>
            <a:endCxn id="90" idx="4"/>
          </p:cNvCxnSpPr>
          <p:nvPr/>
        </p:nvCxnSpPr>
        <p:spPr>
          <a:xfrm flipV="1">
            <a:off x="8260578" y="3193530"/>
            <a:ext cx="2183662" cy="1587667"/>
          </a:xfrm>
          <a:prstGeom prst="straightConnector1">
            <a:avLst/>
          </a:prstGeom>
          <a:ln w="38100">
            <a:solidFill>
              <a:srgbClr val="F4B183"/>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a:extLst>
              <a:ext uri="{FF2B5EF4-FFF2-40B4-BE49-F238E27FC236}">
                <a16:creationId xmlns:a16="http://schemas.microsoft.com/office/drawing/2014/main" id="{324647AD-70E6-4021-8A80-5D101872343F}"/>
              </a:ext>
            </a:extLst>
          </p:cNvPr>
          <p:cNvCxnSpPr>
            <a:cxnSpLocks/>
            <a:stCxn id="90" idx="2"/>
            <a:endCxn id="93" idx="5"/>
          </p:cNvCxnSpPr>
          <p:nvPr/>
        </p:nvCxnSpPr>
        <p:spPr>
          <a:xfrm flipH="1" flipV="1">
            <a:off x="7367739" y="2312189"/>
            <a:ext cx="3025812" cy="830619"/>
          </a:xfrm>
          <a:prstGeom prst="straightConnector1">
            <a:avLst/>
          </a:prstGeom>
          <a:ln w="38100">
            <a:solidFill>
              <a:srgbClr val="F4B18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1" name="矩形 100">
                <a:extLst>
                  <a:ext uri="{FF2B5EF4-FFF2-40B4-BE49-F238E27FC236}">
                    <a16:creationId xmlns:a16="http://schemas.microsoft.com/office/drawing/2014/main" id="{8E666C46-7F7D-451E-8504-5C664A73C97A}"/>
                  </a:ext>
                </a:extLst>
              </p:cNvPr>
              <p:cNvSpPr/>
              <p:nvPr/>
            </p:nvSpPr>
            <p:spPr>
              <a:xfrm>
                <a:off x="9941772" y="2991123"/>
                <a:ext cx="270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b="1" i="1" smtClean="0">
                              <a:latin typeface="Cambria Math" panose="02040503050406030204" pitchFamily="18" charset="0"/>
                            </a:rPr>
                          </m:ctrlPr>
                        </m:sSubPr>
                        <m:e>
                          <m:r>
                            <a:rPr lang="zh-CN" altLang="en-US" b="1">
                              <a:latin typeface="Cambria Math" panose="02040503050406030204" pitchFamily="18" charset="0"/>
                            </a:rPr>
                            <m:t>𝐱</m:t>
                          </m:r>
                        </m:e>
                        <m:sub>
                          <m:r>
                            <a:rPr lang="en-US" altLang="zh-CN" b="1" i="1" smtClean="0">
                              <a:latin typeface="Cambria Math" panose="02040503050406030204" pitchFamily="18" charset="0"/>
                            </a:rPr>
                            <m:t>𝟐</m:t>
                          </m:r>
                        </m:sub>
                      </m:sSub>
                    </m:oMath>
                  </m:oMathPara>
                </a14:m>
                <a:endParaRPr lang="zh-CN" altLang="en-US" dirty="0"/>
              </a:p>
            </p:txBody>
          </p:sp>
        </mc:Choice>
        <mc:Fallback>
          <p:sp>
            <p:nvSpPr>
              <p:cNvPr id="101" name="矩形 100">
                <a:extLst>
                  <a:ext uri="{FF2B5EF4-FFF2-40B4-BE49-F238E27FC236}">
                    <a16:creationId xmlns:a16="http://schemas.microsoft.com/office/drawing/2014/main" id="{8E666C46-7F7D-451E-8504-5C664A73C97A}"/>
                  </a:ext>
                </a:extLst>
              </p:cNvPr>
              <p:cNvSpPr>
                <a:spLocks noRot="1" noChangeAspect="1" noMove="1" noResize="1" noEditPoints="1" noAdjustHandles="1" noChangeArrowheads="1" noChangeShapeType="1" noTextEdit="1"/>
              </p:cNvSpPr>
              <p:nvPr/>
            </p:nvSpPr>
            <p:spPr>
              <a:xfrm>
                <a:off x="9941772" y="2991123"/>
                <a:ext cx="270338" cy="369332"/>
              </a:xfrm>
              <a:prstGeom prst="rect">
                <a:avLst/>
              </a:prstGeom>
              <a:blipFill>
                <a:blip r:embed="rId12"/>
                <a:stretch>
                  <a:fillRect r="-43182"/>
                </a:stretch>
              </a:blipFill>
            </p:spPr>
            <p:txBody>
              <a:bodyPr/>
              <a:lstStyle/>
              <a:p>
                <a:r>
                  <a:rPr lang="zh-CN" altLang="en-US">
                    <a:noFill/>
                  </a:rPr>
                  <a:t> </a:t>
                </a:r>
              </a:p>
            </p:txBody>
          </p:sp>
        </mc:Fallback>
      </mc:AlternateContent>
      <p:grpSp>
        <p:nvGrpSpPr>
          <p:cNvPr id="52" name="组合 51">
            <a:extLst>
              <a:ext uri="{FF2B5EF4-FFF2-40B4-BE49-F238E27FC236}">
                <a16:creationId xmlns:a16="http://schemas.microsoft.com/office/drawing/2014/main" id="{70D3F571-2AAD-A52B-A40B-818AB95B3EE6}"/>
              </a:ext>
            </a:extLst>
          </p:cNvPr>
          <p:cNvGrpSpPr/>
          <p:nvPr/>
        </p:nvGrpSpPr>
        <p:grpSpPr>
          <a:xfrm>
            <a:off x="10393551" y="3092086"/>
            <a:ext cx="160843" cy="751322"/>
            <a:chOff x="10393551" y="3092086"/>
            <a:chExt cx="160843" cy="751322"/>
          </a:xfrm>
        </p:grpSpPr>
        <p:sp>
          <p:nvSpPr>
            <p:cNvPr id="91" name="流程图: 接点 90">
              <a:extLst>
                <a:ext uri="{FF2B5EF4-FFF2-40B4-BE49-F238E27FC236}">
                  <a16:creationId xmlns:a16="http://schemas.microsoft.com/office/drawing/2014/main" id="{E1F450D6-7725-4F24-A45D-9FA6BB664C5F}"/>
                </a:ext>
              </a:extLst>
            </p:cNvPr>
            <p:cNvSpPr>
              <a:spLocks noChangeAspect="1"/>
            </p:cNvSpPr>
            <p:nvPr/>
          </p:nvSpPr>
          <p:spPr>
            <a:xfrm>
              <a:off x="10453017" y="3741964"/>
              <a:ext cx="101377" cy="101444"/>
            </a:xfrm>
            <a:prstGeom prst="flowChartConnector">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51" name="组合 50">
              <a:extLst>
                <a:ext uri="{FF2B5EF4-FFF2-40B4-BE49-F238E27FC236}">
                  <a16:creationId xmlns:a16="http://schemas.microsoft.com/office/drawing/2014/main" id="{F2C5D68D-E301-A433-75CF-BAE2D7DEA587}"/>
                </a:ext>
              </a:extLst>
            </p:cNvPr>
            <p:cNvGrpSpPr/>
            <p:nvPr/>
          </p:nvGrpSpPr>
          <p:grpSpPr>
            <a:xfrm>
              <a:off x="10393551" y="3092086"/>
              <a:ext cx="101377" cy="736465"/>
              <a:chOff x="10393551" y="3092086"/>
              <a:chExt cx="101377" cy="736465"/>
            </a:xfrm>
          </p:grpSpPr>
          <p:sp>
            <p:nvSpPr>
              <p:cNvPr id="90" name="流程图: 接点 89">
                <a:extLst>
                  <a:ext uri="{FF2B5EF4-FFF2-40B4-BE49-F238E27FC236}">
                    <a16:creationId xmlns:a16="http://schemas.microsoft.com/office/drawing/2014/main" id="{C0BBC1A1-CB9A-4DE8-B1F9-A9C8CA261089}"/>
                  </a:ext>
                </a:extLst>
              </p:cNvPr>
              <p:cNvSpPr>
                <a:spLocks noChangeAspect="1"/>
              </p:cNvSpPr>
              <p:nvPr/>
            </p:nvSpPr>
            <p:spPr>
              <a:xfrm>
                <a:off x="10393551" y="3092086"/>
                <a:ext cx="101377" cy="101444"/>
              </a:xfrm>
              <a:prstGeom prst="flowChartConnector">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02" name="连接符: 曲线 101">
                <a:extLst>
                  <a:ext uri="{FF2B5EF4-FFF2-40B4-BE49-F238E27FC236}">
                    <a16:creationId xmlns:a16="http://schemas.microsoft.com/office/drawing/2014/main" id="{E86EA981-8D47-4989-A955-22BD3B2F1D73}"/>
                  </a:ext>
                </a:extLst>
              </p:cNvPr>
              <p:cNvCxnSpPr>
                <a:cxnSpLocks/>
                <a:stCxn id="85" idx="2"/>
                <a:endCxn id="91" idx="3"/>
              </p:cNvCxnSpPr>
              <p:nvPr/>
            </p:nvCxnSpPr>
            <p:spPr>
              <a:xfrm rot="10800000" flipH="1" flipV="1">
                <a:off x="10445119" y="3660546"/>
                <a:ext cx="22744" cy="168005"/>
              </a:xfrm>
              <a:prstGeom prst="curvedConnector4">
                <a:avLst>
                  <a:gd name="adj1" fmla="val -502550"/>
                  <a:gd name="adj2" fmla="val 7709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连接符: 曲线 102">
                <a:extLst>
                  <a:ext uri="{FF2B5EF4-FFF2-40B4-BE49-F238E27FC236}">
                    <a16:creationId xmlns:a16="http://schemas.microsoft.com/office/drawing/2014/main" id="{D0698A71-F7AD-4892-9B06-26AD1F54AE98}"/>
                  </a:ext>
                </a:extLst>
              </p:cNvPr>
              <p:cNvCxnSpPr>
                <a:cxnSpLocks/>
                <a:stCxn id="84" idx="5"/>
                <a:endCxn id="90" idx="6"/>
              </p:cNvCxnSpPr>
              <p:nvPr/>
            </p:nvCxnSpPr>
            <p:spPr>
              <a:xfrm rot="5400000" flipH="1" flipV="1">
                <a:off x="10407041" y="3230545"/>
                <a:ext cx="175623" cy="150"/>
              </a:xfrm>
              <a:prstGeom prst="curvedConnector4">
                <a:avLst>
                  <a:gd name="adj1" fmla="val 17572"/>
                  <a:gd name="adj2" fmla="val 911773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7" name="流程图: 接点 106">
            <a:extLst>
              <a:ext uri="{FF2B5EF4-FFF2-40B4-BE49-F238E27FC236}">
                <a16:creationId xmlns:a16="http://schemas.microsoft.com/office/drawing/2014/main" id="{CD32CB53-D267-48B9-B75A-F3559A3E803B}"/>
              </a:ext>
            </a:extLst>
          </p:cNvPr>
          <p:cNvSpPr>
            <a:spLocks noChangeAspect="1"/>
          </p:cNvSpPr>
          <p:nvPr/>
        </p:nvSpPr>
        <p:spPr>
          <a:xfrm>
            <a:off x="3231803" y="5542495"/>
            <a:ext cx="101377" cy="101444"/>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文本框 107">
            <a:extLst>
              <a:ext uri="{FF2B5EF4-FFF2-40B4-BE49-F238E27FC236}">
                <a16:creationId xmlns:a16="http://schemas.microsoft.com/office/drawing/2014/main" id="{A283ABB8-3568-4F3E-A47F-AAD880410708}"/>
              </a:ext>
            </a:extLst>
          </p:cNvPr>
          <p:cNvSpPr txBox="1"/>
          <p:nvPr/>
        </p:nvSpPr>
        <p:spPr>
          <a:xfrm>
            <a:off x="3291580" y="5381171"/>
            <a:ext cx="1632961"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:fixed position</a:t>
            </a:r>
            <a:endParaRPr lang="zh-CN" altLang="en-US" dirty="0">
              <a:latin typeface="Times New Roman" panose="02020603050405020304" pitchFamily="18" charset="0"/>
              <a:cs typeface="Times New Roman" panose="02020603050405020304" pitchFamily="18" charset="0"/>
            </a:endParaRPr>
          </a:p>
        </p:txBody>
      </p:sp>
      <p:sp>
        <p:nvSpPr>
          <p:cNvPr id="109" name="流程图: 接点 108">
            <a:extLst>
              <a:ext uri="{FF2B5EF4-FFF2-40B4-BE49-F238E27FC236}">
                <a16:creationId xmlns:a16="http://schemas.microsoft.com/office/drawing/2014/main" id="{BE6E7BEE-957D-4175-BD40-5320AB3BAECE}"/>
              </a:ext>
            </a:extLst>
          </p:cNvPr>
          <p:cNvSpPr>
            <a:spLocks noChangeAspect="1"/>
          </p:cNvSpPr>
          <p:nvPr/>
        </p:nvSpPr>
        <p:spPr>
          <a:xfrm>
            <a:off x="5237365" y="5827223"/>
            <a:ext cx="101377" cy="101444"/>
          </a:xfrm>
          <a:prstGeom prst="flowChartConnector">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109">
            <a:extLst>
              <a:ext uri="{FF2B5EF4-FFF2-40B4-BE49-F238E27FC236}">
                <a16:creationId xmlns:a16="http://schemas.microsoft.com/office/drawing/2014/main" id="{4484129D-7DAF-4717-AADD-C599627DAA9F}"/>
              </a:ext>
            </a:extLst>
          </p:cNvPr>
          <p:cNvSpPr txBox="1"/>
          <p:nvPr/>
        </p:nvSpPr>
        <p:spPr>
          <a:xfrm>
            <a:off x="5306906" y="5661989"/>
            <a:ext cx="207488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:valid solutions</a:t>
            </a:r>
            <a:endParaRPr lang="zh-CN" altLang="en-US" dirty="0">
              <a:latin typeface="Times New Roman" panose="02020603050405020304" pitchFamily="18" charset="0"/>
              <a:cs typeface="Times New Roman" panose="02020603050405020304" pitchFamily="18" charset="0"/>
            </a:endParaRPr>
          </a:p>
        </p:txBody>
      </p:sp>
      <p:sp>
        <p:nvSpPr>
          <p:cNvPr id="111" name="流程图: 接点 110">
            <a:extLst>
              <a:ext uri="{FF2B5EF4-FFF2-40B4-BE49-F238E27FC236}">
                <a16:creationId xmlns:a16="http://schemas.microsoft.com/office/drawing/2014/main" id="{074C1127-D6F2-4CA2-985C-39116D549517}"/>
              </a:ext>
            </a:extLst>
          </p:cNvPr>
          <p:cNvSpPr>
            <a:spLocks noChangeAspect="1"/>
          </p:cNvSpPr>
          <p:nvPr/>
        </p:nvSpPr>
        <p:spPr>
          <a:xfrm>
            <a:off x="3231803" y="5821262"/>
            <a:ext cx="101377" cy="101444"/>
          </a:xfrm>
          <a:prstGeom prst="flowChartConnector">
            <a:avLst/>
          </a:prstGeom>
          <a:solidFill>
            <a:srgbClr val="007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2" name="文本框 111">
            <a:extLst>
              <a:ext uri="{FF2B5EF4-FFF2-40B4-BE49-F238E27FC236}">
                <a16:creationId xmlns:a16="http://schemas.microsoft.com/office/drawing/2014/main" id="{6CEDDA20-8332-4154-AAE6-7F0DC6C191F0}"/>
              </a:ext>
            </a:extLst>
          </p:cNvPr>
          <p:cNvSpPr txBox="1"/>
          <p:nvPr/>
        </p:nvSpPr>
        <p:spPr>
          <a:xfrm>
            <a:off x="3291887" y="5661989"/>
            <a:ext cx="184507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:recorded samples</a:t>
            </a:r>
            <a:endParaRPr lang="zh-CN" altLang="en-US" dirty="0">
              <a:latin typeface="Times New Roman" panose="02020603050405020304" pitchFamily="18" charset="0"/>
              <a:cs typeface="Times New Roman" panose="02020603050405020304" pitchFamily="18" charset="0"/>
            </a:endParaRPr>
          </a:p>
        </p:txBody>
      </p:sp>
      <p:cxnSp>
        <p:nvCxnSpPr>
          <p:cNvPr id="113" name="连接符: 曲线 112">
            <a:extLst>
              <a:ext uri="{FF2B5EF4-FFF2-40B4-BE49-F238E27FC236}">
                <a16:creationId xmlns:a16="http://schemas.microsoft.com/office/drawing/2014/main" id="{9DF54F17-A36A-4DB5-A42A-6934BCBE2369}"/>
              </a:ext>
            </a:extLst>
          </p:cNvPr>
          <p:cNvCxnSpPr/>
          <p:nvPr/>
        </p:nvCxnSpPr>
        <p:spPr>
          <a:xfrm rot="10800000" flipH="1" flipV="1">
            <a:off x="7322099" y="5470185"/>
            <a:ext cx="74523" cy="172285"/>
          </a:xfrm>
          <a:prstGeom prst="curvedConnector4">
            <a:avLst>
              <a:gd name="adj1" fmla="val -194276"/>
              <a:gd name="adj2" fmla="val 1042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文本框 113">
            <a:extLst>
              <a:ext uri="{FF2B5EF4-FFF2-40B4-BE49-F238E27FC236}">
                <a16:creationId xmlns:a16="http://schemas.microsoft.com/office/drawing/2014/main" id="{AEC4263B-3AFC-423D-AB76-729283505580}"/>
              </a:ext>
            </a:extLst>
          </p:cNvPr>
          <p:cNvSpPr txBox="1"/>
          <p:nvPr/>
        </p:nvSpPr>
        <p:spPr>
          <a:xfrm>
            <a:off x="7351313" y="5340547"/>
            <a:ext cx="240493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:success manifold walk</a:t>
            </a:r>
            <a:endParaRPr lang="zh-CN" altLang="en-US" dirty="0">
              <a:latin typeface="Times New Roman" panose="02020603050405020304" pitchFamily="18" charset="0"/>
              <a:cs typeface="Times New Roman" panose="02020603050405020304" pitchFamily="18" charset="0"/>
            </a:endParaRPr>
          </a:p>
        </p:txBody>
      </p:sp>
      <p:sp>
        <p:nvSpPr>
          <p:cNvPr id="115" name="文本框 114">
            <a:extLst>
              <a:ext uri="{FF2B5EF4-FFF2-40B4-BE49-F238E27FC236}">
                <a16:creationId xmlns:a16="http://schemas.microsoft.com/office/drawing/2014/main" id="{733EFCEE-8D53-407D-8C53-B1D72D9A0DE2}"/>
              </a:ext>
            </a:extLst>
          </p:cNvPr>
          <p:cNvSpPr txBox="1"/>
          <p:nvPr/>
        </p:nvSpPr>
        <p:spPr>
          <a:xfrm>
            <a:off x="5292577" y="5355238"/>
            <a:ext cx="207488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:random samples</a:t>
            </a:r>
            <a:endParaRPr lang="zh-CN" altLang="en-US" dirty="0">
              <a:latin typeface="Times New Roman" panose="02020603050405020304" pitchFamily="18" charset="0"/>
              <a:cs typeface="Times New Roman" panose="02020603050405020304" pitchFamily="18" charset="0"/>
            </a:endParaRPr>
          </a:p>
        </p:txBody>
      </p:sp>
      <p:sp>
        <p:nvSpPr>
          <p:cNvPr id="116" name="流程图: 接点 115">
            <a:extLst>
              <a:ext uri="{FF2B5EF4-FFF2-40B4-BE49-F238E27FC236}">
                <a16:creationId xmlns:a16="http://schemas.microsoft.com/office/drawing/2014/main" id="{E6903F33-B6ED-4111-89F9-46C93A49E47C}"/>
              </a:ext>
            </a:extLst>
          </p:cNvPr>
          <p:cNvSpPr>
            <a:spLocks noChangeAspect="1"/>
          </p:cNvSpPr>
          <p:nvPr/>
        </p:nvSpPr>
        <p:spPr>
          <a:xfrm>
            <a:off x="5244557" y="5525213"/>
            <a:ext cx="101377" cy="101444"/>
          </a:xfrm>
          <a:prstGeom prst="flowChartConnector">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7" name="连接符: 曲线 116">
            <a:extLst>
              <a:ext uri="{FF2B5EF4-FFF2-40B4-BE49-F238E27FC236}">
                <a16:creationId xmlns:a16="http://schemas.microsoft.com/office/drawing/2014/main" id="{E74F62BD-BE96-41C7-8629-F0156453C58D}"/>
              </a:ext>
            </a:extLst>
          </p:cNvPr>
          <p:cNvCxnSpPr/>
          <p:nvPr/>
        </p:nvCxnSpPr>
        <p:spPr>
          <a:xfrm rot="10800000" flipH="1" flipV="1">
            <a:off x="7352185" y="5817695"/>
            <a:ext cx="74523" cy="172285"/>
          </a:xfrm>
          <a:prstGeom prst="curvedConnector4">
            <a:avLst>
              <a:gd name="adj1" fmla="val -194276"/>
              <a:gd name="adj2" fmla="val 104200"/>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8" name="文本框 117">
            <a:extLst>
              <a:ext uri="{FF2B5EF4-FFF2-40B4-BE49-F238E27FC236}">
                <a16:creationId xmlns:a16="http://schemas.microsoft.com/office/drawing/2014/main" id="{ED6D6316-FA87-43DF-8AF3-C1F70F01BFED}"/>
              </a:ext>
            </a:extLst>
          </p:cNvPr>
          <p:cNvSpPr txBox="1"/>
          <p:nvPr/>
        </p:nvSpPr>
        <p:spPr>
          <a:xfrm>
            <a:off x="7358539" y="5688057"/>
            <a:ext cx="240493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:failing manifold walk</a:t>
            </a:r>
            <a:endParaRPr lang="zh-CN" altLang="en-US" dirty="0">
              <a:latin typeface="Times New Roman" panose="02020603050405020304" pitchFamily="18" charset="0"/>
              <a:cs typeface="Times New Roman" panose="02020603050405020304" pitchFamily="18" charset="0"/>
            </a:endParaRPr>
          </a:p>
        </p:txBody>
      </p:sp>
      <p:sp>
        <p:nvSpPr>
          <p:cNvPr id="119" name="텍스트 개체 틀 2">
            <a:extLst>
              <a:ext uri="{FF2B5EF4-FFF2-40B4-BE49-F238E27FC236}">
                <a16:creationId xmlns:a16="http://schemas.microsoft.com/office/drawing/2014/main" id="{E3318F39-107E-4EA7-ABFB-87A97946C35A}"/>
              </a:ext>
            </a:extLst>
          </p:cNvPr>
          <p:cNvSpPr txBox="1">
            <a:spLocks/>
          </p:cNvSpPr>
          <p:nvPr/>
        </p:nvSpPr>
        <p:spPr>
          <a:xfrm>
            <a:off x="1474386" y="1078367"/>
            <a:ext cx="3102467" cy="485431"/>
          </a:xfrm>
          <a:prstGeom prst="rect">
            <a:avLst/>
          </a:prstGeom>
        </p:spPr>
        <p:txBody>
          <a:bodyPr>
            <a:normAutofit lnSpcReduction="10000"/>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SMS</a:t>
            </a:r>
            <a:endParaRPr lang="en-US" sz="3000" b="1" dirty="0"/>
          </a:p>
        </p:txBody>
      </p:sp>
      <p:sp>
        <p:nvSpPr>
          <p:cNvPr id="120" name="텍스트 개체 틀 5">
            <a:extLst>
              <a:ext uri="{FF2B5EF4-FFF2-40B4-BE49-F238E27FC236}">
                <a16:creationId xmlns:a16="http://schemas.microsoft.com/office/drawing/2014/main" id="{2485EC5D-E65B-443F-8C92-000515F66BCD}"/>
              </a:ext>
            </a:extLst>
          </p:cNvPr>
          <p:cNvSpPr txBox="1">
            <a:spLocks/>
          </p:cNvSpPr>
          <p:nvPr/>
        </p:nvSpPr>
        <p:spPr>
          <a:xfrm>
            <a:off x="7506565" y="1046334"/>
            <a:ext cx="3102467" cy="522098"/>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t>Our method</a:t>
            </a:r>
          </a:p>
        </p:txBody>
      </p:sp>
      <p:cxnSp>
        <p:nvCxnSpPr>
          <p:cNvPr id="2" name="直接连接符 1">
            <a:extLst>
              <a:ext uri="{FF2B5EF4-FFF2-40B4-BE49-F238E27FC236}">
                <a16:creationId xmlns:a16="http://schemas.microsoft.com/office/drawing/2014/main" id="{08D83266-751B-F8CC-F79E-B47ED4787746}"/>
              </a:ext>
            </a:extLst>
          </p:cNvPr>
          <p:cNvCxnSpPr>
            <a:cxnSpLocks/>
          </p:cNvCxnSpPr>
          <p:nvPr/>
        </p:nvCxnSpPr>
        <p:spPr>
          <a:xfrm>
            <a:off x="5828951" y="1623420"/>
            <a:ext cx="0" cy="37171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1492">
            <a:extLst>
              <a:ext uri="{FF2B5EF4-FFF2-40B4-BE49-F238E27FC236}">
                <a16:creationId xmlns:a16="http://schemas.microsoft.com/office/drawing/2014/main" id="{C4F3E26C-AF6D-9720-D55B-D855060DA8EA}"/>
              </a:ext>
            </a:extLst>
          </p:cNvPr>
          <p:cNvSpPr/>
          <p:nvPr/>
        </p:nvSpPr>
        <p:spPr>
          <a:xfrm>
            <a:off x="2934423" y="4320105"/>
            <a:ext cx="6857253" cy="1057675"/>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1B1464"/>
                </a:solidFill>
                <a:latin typeface="Arial" panose="020B0604020202020204" pitchFamily="34" charset="0"/>
                <a:cs typeface="Arial" panose="020B0604020202020204" pitchFamily="34" charset="0"/>
              </a:rPr>
              <a:t>Higher manifold walk success rate. </a:t>
            </a:r>
          </a:p>
          <a:p>
            <a:r>
              <a:rPr lang="en-US" altLang="zh-CN" sz="3200" dirty="0">
                <a:solidFill>
                  <a:srgbClr val="1B1464"/>
                </a:solidFill>
                <a:latin typeface="Arial" panose="020B0604020202020204" pitchFamily="34" charset="0"/>
                <a:cs typeface="Arial" panose="020B0604020202020204" pitchFamily="34" charset="0"/>
              </a:rPr>
              <a:t>Fewer Newton iterations.</a:t>
            </a:r>
          </a:p>
        </p:txBody>
      </p:sp>
    </p:spTree>
    <p:extLst>
      <p:ext uri="{BB962C8B-B14F-4D97-AF65-F5344CB8AC3E}">
        <p14:creationId xmlns:p14="http://schemas.microsoft.com/office/powerpoint/2010/main" val="1086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down)">
                                      <p:cBhvr>
                                        <p:cTn id="29" dur="580">
                                          <p:stCondLst>
                                            <p:cond delay="0"/>
                                          </p:stCondLst>
                                        </p:cTn>
                                        <p:tgtEl>
                                          <p:spTgt spid="84"/>
                                        </p:tgtEl>
                                      </p:cBhvr>
                                    </p:animEffect>
                                    <p:anim calcmode="lin" valueType="num">
                                      <p:cBhvr>
                                        <p:cTn id="30"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35" dur="26">
                                          <p:stCondLst>
                                            <p:cond delay="650"/>
                                          </p:stCondLst>
                                        </p:cTn>
                                        <p:tgtEl>
                                          <p:spTgt spid="84"/>
                                        </p:tgtEl>
                                      </p:cBhvr>
                                      <p:to x="100000" y="60000"/>
                                    </p:animScale>
                                    <p:animScale>
                                      <p:cBhvr>
                                        <p:cTn id="36" dur="166" decel="50000">
                                          <p:stCondLst>
                                            <p:cond delay="676"/>
                                          </p:stCondLst>
                                        </p:cTn>
                                        <p:tgtEl>
                                          <p:spTgt spid="84"/>
                                        </p:tgtEl>
                                      </p:cBhvr>
                                      <p:to x="100000" y="100000"/>
                                    </p:animScale>
                                    <p:animScale>
                                      <p:cBhvr>
                                        <p:cTn id="37" dur="26">
                                          <p:stCondLst>
                                            <p:cond delay="1312"/>
                                          </p:stCondLst>
                                        </p:cTn>
                                        <p:tgtEl>
                                          <p:spTgt spid="84"/>
                                        </p:tgtEl>
                                      </p:cBhvr>
                                      <p:to x="100000" y="80000"/>
                                    </p:animScale>
                                    <p:animScale>
                                      <p:cBhvr>
                                        <p:cTn id="38" dur="166" decel="50000">
                                          <p:stCondLst>
                                            <p:cond delay="1338"/>
                                          </p:stCondLst>
                                        </p:cTn>
                                        <p:tgtEl>
                                          <p:spTgt spid="84"/>
                                        </p:tgtEl>
                                      </p:cBhvr>
                                      <p:to x="100000" y="100000"/>
                                    </p:animScale>
                                    <p:animScale>
                                      <p:cBhvr>
                                        <p:cTn id="39" dur="26">
                                          <p:stCondLst>
                                            <p:cond delay="1642"/>
                                          </p:stCondLst>
                                        </p:cTn>
                                        <p:tgtEl>
                                          <p:spTgt spid="84"/>
                                        </p:tgtEl>
                                      </p:cBhvr>
                                      <p:to x="100000" y="90000"/>
                                    </p:animScale>
                                    <p:animScale>
                                      <p:cBhvr>
                                        <p:cTn id="40" dur="166" decel="50000">
                                          <p:stCondLst>
                                            <p:cond delay="1668"/>
                                          </p:stCondLst>
                                        </p:cTn>
                                        <p:tgtEl>
                                          <p:spTgt spid="84"/>
                                        </p:tgtEl>
                                      </p:cBhvr>
                                      <p:to x="100000" y="100000"/>
                                    </p:animScale>
                                    <p:animScale>
                                      <p:cBhvr>
                                        <p:cTn id="41" dur="26">
                                          <p:stCondLst>
                                            <p:cond delay="1808"/>
                                          </p:stCondLst>
                                        </p:cTn>
                                        <p:tgtEl>
                                          <p:spTgt spid="84"/>
                                        </p:tgtEl>
                                      </p:cBhvr>
                                      <p:to x="100000" y="95000"/>
                                    </p:animScale>
                                    <p:animScale>
                                      <p:cBhvr>
                                        <p:cTn id="42" dur="166" decel="50000">
                                          <p:stCondLst>
                                            <p:cond delay="1834"/>
                                          </p:stCondLst>
                                        </p:cTn>
                                        <p:tgtEl>
                                          <p:spTgt spid="84"/>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down)">
                                      <p:cBhvr>
                                        <p:cTn id="45" dur="580">
                                          <p:stCondLst>
                                            <p:cond delay="0"/>
                                          </p:stCondLst>
                                        </p:cTn>
                                        <p:tgtEl>
                                          <p:spTgt spid="85"/>
                                        </p:tgtEl>
                                      </p:cBhvr>
                                    </p:animEffect>
                                    <p:anim calcmode="lin" valueType="num">
                                      <p:cBhvr>
                                        <p:cTn id="46"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51" dur="26">
                                          <p:stCondLst>
                                            <p:cond delay="650"/>
                                          </p:stCondLst>
                                        </p:cTn>
                                        <p:tgtEl>
                                          <p:spTgt spid="85"/>
                                        </p:tgtEl>
                                      </p:cBhvr>
                                      <p:to x="100000" y="60000"/>
                                    </p:animScale>
                                    <p:animScale>
                                      <p:cBhvr>
                                        <p:cTn id="52" dur="166" decel="50000">
                                          <p:stCondLst>
                                            <p:cond delay="676"/>
                                          </p:stCondLst>
                                        </p:cTn>
                                        <p:tgtEl>
                                          <p:spTgt spid="85"/>
                                        </p:tgtEl>
                                      </p:cBhvr>
                                      <p:to x="100000" y="100000"/>
                                    </p:animScale>
                                    <p:animScale>
                                      <p:cBhvr>
                                        <p:cTn id="53" dur="26">
                                          <p:stCondLst>
                                            <p:cond delay="1312"/>
                                          </p:stCondLst>
                                        </p:cTn>
                                        <p:tgtEl>
                                          <p:spTgt spid="85"/>
                                        </p:tgtEl>
                                      </p:cBhvr>
                                      <p:to x="100000" y="80000"/>
                                    </p:animScale>
                                    <p:animScale>
                                      <p:cBhvr>
                                        <p:cTn id="54" dur="166" decel="50000">
                                          <p:stCondLst>
                                            <p:cond delay="1338"/>
                                          </p:stCondLst>
                                        </p:cTn>
                                        <p:tgtEl>
                                          <p:spTgt spid="85"/>
                                        </p:tgtEl>
                                      </p:cBhvr>
                                      <p:to x="100000" y="100000"/>
                                    </p:animScale>
                                    <p:animScale>
                                      <p:cBhvr>
                                        <p:cTn id="55" dur="26">
                                          <p:stCondLst>
                                            <p:cond delay="1642"/>
                                          </p:stCondLst>
                                        </p:cTn>
                                        <p:tgtEl>
                                          <p:spTgt spid="85"/>
                                        </p:tgtEl>
                                      </p:cBhvr>
                                      <p:to x="100000" y="90000"/>
                                    </p:animScale>
                                    <p:animScale>
                                      <p:cBhvr>
                                        <p:cTn id="56" dur="166" decel="50000">
                                          <p:stCondLst>
                                            <p:cond delay="1668"/>
                                          </p:stCondLst>
                                        </p:cTn>
                                        <p:tgtEl>
                                          <p:spTgt spid="85"/>
                                        </p:tgtEl>
                                      </p:cBhvr>
                                      <p:to x="100000" y="100000"/>
                                    </p:animScale>
                                    <p:animScale>
                                      <p:cBhvr>
                                        <p:cTn id="57" dur="26">
                                          <p:stCondLst>
                                            <p:cond delay="1808"/>
                                          </p:stCondLst>
                                        </p:cTn>
                                        <p:tgtEl>
                                          <p:spTgt spid="85"/>
                                        </p:tgtEl>
                                      </p:cBhvr>
                                      <p:to x="100000" y="95000"/>
                                    </p:animScale>
                                    <p:animScale>
                                      <p:cBhvr>
                                        <p:cTn id="58" dur="166" decel="50000">
                                          <p:stCondLst>
                                            <p:cond delay="1834"/>
                                          </p:stCondLst>
                                        </p:cTn>
                                        <p:tgtEl>
                                          <p:spTgt spid="85"/>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593DFE0-1347-4B3F-AE47-3517A585FC77}"/>
              </a:ext>
            </a:extLst>
          </p:cNvPr>
          <p:cNvSpPr>
            <a:spLocks noGrp="1"/>
          </p:cNvSpPr>
          <p:nvPr>
            <p:ph type="ctrTitle"/>
          </p:nvPr>
        </p:nvSpPr>
        <p:spPr>
          <a:xfrm>
            <a:off x="609599" y="3058341"/>
            <a:ext cx="11005751" cy="878400"/>
          </a:xfrm>
        </p:spPr>
        <p:txBody>
          <a:bodyPr>
            <a:normAutofit/>
          </a:bodyPr>
          <a:lstStyle/>
          <a:p>
            <a:r>
              <a:rPr lang="en-US" altLang="zh-CN" i="0" dirty="0"/>
              <a:t>Background</a:t>
            </a:r>
            <a:endParaRPr lang="zh-CN" altLang="en-US" i="0" dirty="0"/>
          </a:p>
        </p:txBody>
      </p:sp>
      <p:sp>
        <p:nvSpPr>
          <p:cNvPr id="5" name="副标题 4">
            <a:extLst>
              <a:ext uri="{FF2B5EF4-FFF2-40B4-BE49-F238E27FC236}">
                <a16:creationId xmlns:a16="http://schemas.microsoft.com/office/drawing/2014/main" id="{FB9760DB-EEDA-49DD-AF1E-3B224D656B27}"/>
              </a:ext>
            </a:extLst>
          </p:cNvPr>
          <p:cNvSpPr>
            <a:spLocks noGrp="1"/>
          </p:cNvSpPr>
          <p:nvPr>
            <p:ph type="subTitle" idx="1"/>
          </p:nvPr>
        </p:nvSpPr>
        <p:spPr>
          <a:xfrm>
            <a:off x="609599" y="3725692"/>
            <a:ext cx="11005750" cy="615735"/>
          </a:xfrm>
        </p:spPr>
        <p:txBody>
          <a:bodyPr/>
          <a:lstStyle/>
          <a:p>
            <a:r>
              <a:rPr lang="en-US" altLang="zh-CN" i="0" dirty="0"/>
              <a:t>What are “caustics” in rendering?</a:t>
            </a:r>
            <a:endParaRPr lang="zh-CN" altLang="en-US" i="0" dirty="0"/>
          </a:p>
        </p:txBody>
      </p:sp>
    </p:spTree>
    <p:extLst>
      <p:ext uri="{BB962C8B-B14F-4D97-AF65-F5344CB8AC3E}">
        <p14:creationId xmlns:p14="http://schemas.microsoft.com/office/powerpoint/2010/main" val="370442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20</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sz="3600" i="0" dirty="0"/>
              <a:t>Overview</a:t>
            </a:r>
            <a:endParaRPr lang="en-US" i="0" dirty="0"/>
          </a:p>
        </p:txBody>
      </p:sp>
      <p:grpSp>
        <p:nvGrpSpPr>
          <p:cNvPr id="2" name="组合 1">
            <a:extLst>
              <a:ext uri="{FF2B5EF4-FFF2-40B4-BE49-F238E27FC236}">
                <a16:creationId xmlns:a16="http://schemas.microsoft.com/office/drawing/2014/main" id="{12D19D27-6346-439E-879D-DED04915E491}"/>
              </a:ext>
            </a:extLst>
          </p:cNvPr>
          <p:cNvGrpSpPr/>
          <p:nvPr/>
        </p:nvGrpSpPr>
        <p:grpSpPr>
          <a:xfrm>
            <a:off x="365120" y="2231562"/>
            <a:ext cx="3052773" cy="2131717"/>
            <a:chOff x="365120" y="2231562"/>
            <a:chExt cx="3052773" cy="2131717"/>
          </a:xfrm>
        </p:grpSpPr>
        <p:grpSp>
          <p:nvGrpSpPr>
            <p:cNvPr id="6" name="组合 5">
              <a:extLst>
                <a:ext uri="{FF2B5EF4-FFF2-40B4-BE49-F238E27FC236}">
                  <a16:creationId xmlns:a16="http://schemas.microsoft.com/office/drawing/2014/main" id="{986F02EC-A126-4EF9-AD44-BB478D4FC618}"/>
                </a:ext>
              </a:extLst>
            </p:cNvPr>
            <p:cNvGrpSpPr/>
            <p:nvPr/>
          </p:nvGrpSpPr>
          <p:grpSpPr>
            <a:xfrm>
              <a:off x="365120" y="2231562"/>
              <a:ext cx="2820882" cy="2131717"/>
              <a:chOff x="836719" y="1435509"/>
              <a:chExt cx="2820882" cy="2131717"/>
            </a:xfrm>
          </p:grpSpPr>
          <p:sp>
            <p:nvSpPr>
              <p:cNvPr id="7" name="矩形: 圆角 6">
                <a:extLst>
                  <a:ext uri="{FF2B5EF4-FFF2-40B4-BE49-F238E27FC236}">
                    <a16:creationId xmlns:a16="http://schemas.microsoft.com/office/drawing/2014/main" id="{9BBD8AD0-96E3-4300-901C-61C90D8A501C}"/>
                  </a:ext>
                </a:extLst>
              </p:cNvPr>
              <p:cNvSpPr/>
              <p:nvPr/>
            </p:nvSpPr>
            <p:spPr>
              <a:xfrm>
                <a:off x="908479" y="2192787"/>
                <a:ext cx="2621276" cy="577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Arial" panose="020B0604020202020204" pitchFamily="34" charset="0"/>
                    <a:cs typeface="Arial" panose="020B0604020202020204" pitchFamily="34" charset="0"/>
                  </a:rPr>
                  <a:t>Specular Manifold Sampling</a:t>
                </a:r>
                <a:endParaRPr lang="zh-CN" altLang="en-US"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3B8382F1-4296-4619-BF7C-9AD7D088E535}"/>
                  </a:ext>
                </a:extLst>
              </p:cNvPr>
              <p:cNvSpPr txBox="1"/>
              <p:nvPr/>
            </p:nvSpPr>
            <p:spPr>
              <a:xfrm>
                <a:off x="836719" y="1435509"/>
                <a:ext cx="282088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Random samples(uniform)</a:t>
                </a:r>
                <a:endParaRPr lang="zh-CN" altLang="en-US" dirty="0">
                  <a:latin typeface="Arial" panose="020B0604020202020204" pitchFamily="34" charset="0"/>
                  <a:cs typeface="Arial" panose="020B0604020202020204" pitchFamily="34" charset="0"/>
                </a:endParaRPr>
              </a:p>
            </p:txBody>
          </p:sp>
          <p:cxnSp>
            <p:nvCxnSpPr>
              <p:cNvPr id="9" name="直接箭头连接符 8">
                <a:extLst>
                  <a:ext uri="{FF2B5EF4-FFF2-40B4-BE49-F238E27FC236}">
                    <a16:creationId xmlns:a16="http://schemas.microsoft.com/office/drawing/2014/main" id="{0AF4D69D-A077-4B08-AE3C-C254BFCC5040}"/>
                  </a:ext>
                </a:extLst>
              </p:cNvPr>
              <p:cNvCxnSpPr>
                <a:cxnSpLocks/>
              </p:cNvCxnSpPr>
              <p:nvPr/>
            </p:nvCxnSpPr>
            <p:spPr>
              <a:xfrm>
                <a:off x="1102306" y="1804841"/>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 name="直接箭头连接符 9">
                <a:extLst>
                  <a:ext uri="{FF2B5EF4-FFF2-40B4-BE49-F238E27FC236}">
                    <a16:creationId xmlns:a16="http://schemas.microsoft.com/office/drawing/2014/main" id="{822CEB5A-E290-4870-9BA0-2BB09B126E68}"/>
                  </a:ext>
                </a:extLst>
              </p:cNvPr>
              <p:cNvCxnSpPr>
                <a:cxnSpLocks/>
              </p:cNvCxnSpPr>
              <p:nvPr/>
            </p:nvCxnSpPr>
            <p:spPr>
              <a:xfrm>
                <a:off x="1307974" y="1804841"/>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 name="直接箭头连接符 10">
                <a:extLst>
                  <a:ext uri="{FF2B5EF4-FFF2-40B4-BE49-F238E27FC236}">
                    <a16:creationId xmlns:a16="http://schemas.microsoft.com/office/drawing/2014/main" id="{4E59BB75-070C-4900-819B-9BA5DB0471AB}"/>
                  </a:ext>
                </a:extLst>
              </p:cNvPr>
              <p:cNvCxnSpPr>
                <a:cxnSpLocks/>
              </p:cNvCxnSpPr>
              <p:nvPr/>
            </p:nvCxnSpPr>
            <p:spPr>
              <a:xfrm>
                <a:off x="1510683" y="1806317"/>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 name="直接箭头连接符 11">
                <a:extLst>
                  <a:ext uri="{FF2B5EF4-FFF2-40B4-BE49-F238E27FC236}">
                    <a16:creationId xmlns:a16="http://schemas.microsoft.com/office/drawing/2014/main" id="{6461FB4F-C390-4681-B45F-9EF6199032B0}"/>
                  </a:ext>
                </a:extLst>
              </p:cNvPr>
              <p:cNvCxnSpPr>
                <a:cxnSpLocks/>
              </p:cNvCxnSpPr>
              <p:nvPr/>
            </p:nvCxnSpPr>
            <p:spPr>
              <a:xfrm>
                <a:off x="1698595" y="1806317"/>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3" name="直接箭头连接符 12">
                <a:extLst>
                  <a:ext uri="{FF2B5EF4-FFF2-40B4-BE49-F238E27FC236}">
                    <a16:creationId xmlns:a16="http://schemas.microsoft.com/office/drawing/2014/main" id="{97EE6406-0D15-487D-B231-04A25643E7E5}"/>
                  </a:ext>
                </a:extLst>
              </p:cNvPr>
              <p:cNvCxnSpPr>
                <a:cxnSpLocks/>
              </p:cNvCxnSpPr>
              <p:nvPr/>
            </p:nvCxnSpPr>
            <p:spPr>
              <a:xfrm>
                <a:off x="1794951" y="2810524"/>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4" name="直接箭头连接符 13">
                <a:extLst>
                  <a:ext uri="{FF2B5EF4-FFF2-40B4-BE49-F238E27FC236}">
                    <a16:creationId xmlns:a16="http://schemas.microsoft.com/office/drawing/2014/main" id="{706AC7DD-82CA-47C3-9086-24575F4D7542}"/>
                  </a:ext>
                </a:extLst>
              </p:cNvPr>
              <p:cNvCxnSpPr>
                <a:cxnSpLocks/>
              </p:cNvCxnSpPr>
              <p:nvPr/>
            </p:nvCxnSpPr>
            <p:spPr>
              <a:xfrm>
                <a:off x="1972506" y="2810524"/>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6" name="直接箭头连接符 15">
                <a:extLst>
                  <a:ext uri="{FF2B5EF4-FFF2-40B4-BE49-F238E27FC236}">
                    <a16:creationId xmlns:a16="http://schemas.microsoft.com/office/drawing/2014/main" id="{D27376AC-EB35-4F24-82CB-23DD1520BA6D}"/>
                  </a:ext>
                </a:extLst>
              </p:cNvPr>
              <p:cNvCxnSpPr>
                <a:cxnSpLocks/>
              </p:cNvCxnSpPr>
              <p:nvPr/>
            </p:nvCxnSpPr>
            <p:spPr>
              <a:xfrm>
                <a:off x="2169296" y="2810524"/>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7" name="直接箭头连接符 16">
                <a:extLst>
                  <a:ext uri="{FF2B5EF4-FFF2-40B4-BE49-F238E27FC236}">
                    <a16:creationId xmlns:a16="http://schemas.microsoft.com/office/drawing/2014/main" id="{B01EF8C7-CABE-438C-AABF-1E595EFBAC6F}"/>
                  </a:ext>
                </a:extLst>
              </p:cNvPr>
              <p:cNvCxnSpPr>
                <a:cxnSpLocks/>
              </p:cNvCxnSpPr>
              <p:nvPr/>
            </p:nvCxnSpPr>
            <p:spPr>
              <a:xfrm>
                <a:off x="2354249" y="2812000"/>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sp>
            <p:nvSpPr>
              <p:cNvPr id="18" name="文本框 17">
                <a:extLst>
                  <a:ext uri="{FF2B5EF4-FFF2-40B4-BE49-F238E27FC236}">
                    <a16:creationId xmlns:a16="http://schemas.microsoft.com/office/drawing/2014/main" id="{54C0A4FF-3CC6-487E-A88A-FD72C26708D1}"/>
                  </a:ext>
                </a:extLst>
              </p:cNvPr>
              <p:cNvSpPr txBox="1"/>
              <p:nvPr/>
            </p:nvSpPr>
            <p:spPr>
              <a:xfrm>
                <a:off x="1163343" y="3197894"/>
                <a:ext cx="2128785"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Success Solutions</a:t>
                </a:r>
                <a:endParaRPr lang="zh-CN" altLang="en-US" dirty="0">
                  <a:latin typeface="Arial" panose="020B0604020202020204" pitchFamily="34" charset="0"/>
                  <a:cs typeface="Arial" panose="020B0604020202020204" pitchFamily="34" charset="0"/>
                </a:endParaRPr>
              </a:p>
            </p:txBody>
          </p:sp>
          <p:cxnSp>
            <p:nvCxnSpPr>
              <p:cNvPr id="19" name="直接箭头连接符 18">
                <a:extLst>
                  <a:ext uri="{FF2B5EF4-FFF2-40B4-BE49-F238E27FC236}">
                    <a16:creationId xmlns:a16="http://schemas.microsoft.com/office/drawing/2014/main" id="{BDC6EF30-9CAB-4F41-AAD9-A4B11473B4B9}"/>
                  </a:ext>
                </a:extLst>
              </p:cNvPr>
              <p:cNvCxnSpPr>
                <a:cxnSpLocks/>
              </p:cNvCxnSpPr>
              <p:nvPr/>
            </p:nvCxnSpPr>
            <p:spPr>
              <a:xfrm>
                <a:off x="1893898" y="1803365"/>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0" name="直接箭头连接符 19">
                <a:extLst>
                  <a:ext uri="{FF2B5EF4-FFF2-40B4-BE49-F238E27FC236}">
                    <a16:creationId xmlns:a16="http://schemas.microsoft.com/office/drawing/2014/main" id="{CD5CAC3E-64B8-4EEE-A4D4-22007D07533E}"/>
                  </a:ext>
                </a:extLst>
              </p:cNvPr>
              <p:cNvCxnSpPr>
                <a:cxnSpLocks/>
              </p:cNvCxnSpPr>
              <p:nvPr/>
            </p:nvCxnSpPr>
            <p:spPr>
              <a:xfrm>
                <a:off x="2099566" y="1803365"/>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1" name="直接箭头连接符 20">
                <a:extLst>
                  <a:ext uri="{FF2B5EF4-FFF2-40B4-BE49-F238E27FC236}">
                    <a16:creationId xmlns:a16="http://schemas.microsoft.com/office/drawing/2014/main" id="{5BEEADA3-B51A-47BA-9F0C-1A80C3C59F5B}"/>
                  </a:ext>
                </a:extLst>
              </p:cNvPr>
              <p:cNvCxnSpPr>
                <a:cxnSpLocks/>
              </p:cNvCxnSpPr>
              <p:nvPr/>
            </p:nvCxnSpPr>
            <p:spPr>
              <a:xfrm>
                <a:off x="2302275" y="1804841"/>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2" name="直接箭头连接符 21">
                <a:extLst>
                  <a:ext uri="{FF2B5EF4-FFF2-40B4-BE49-F238E27FC236}">
                    <a16:creationId xmlns:a16="http://schemas.microsoft.com/office/drawing/2014/main" id="{B520AB00-B0A5-4522-90D6-6DEEE148E533}"/>
                  </a:ext>
                </a:extLst>
              </p:cNvPr>
              <p:cNvCxnSpPr>
                <a:cxnSpLocks/>
              </p:cNvCxnSpPr>
              <p:nvPr/>
            </p:nvCxnSpPr>
            <p:spPr>
              <a:xfrm>
                <a:off x="2490187" y="1804841"/>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3" name="直接箭头连接符 22">
                <a:extLst>
                  <a:ext uri="{FF2B5EF4-FFF2-40B4-BE49-F238E27FC236}">
                    <a16:creationId xmlns:a16="http://schemas.microsoft.com/office/drawing/2014/main" id="{73983071-86BA-4F31-A3C7-DDDD72401818}"/>
                  </a:ext>
                </a:extLst>
              </p:cNvPr>
              <p:cNvCxnSpPr>
                <a:cxnSpLocks/>
              </p:cNvCxnSpPr>
              <p:nvPr/>
            </p:nvCxnSpPr>
            <p:spPr>
              <a:xfrm>
                <a:off x="2695847" y="1801889"/>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4" name="直接箭头连接符 23">
                <a:extLst>
                  <a:ext uri="{FF2B5EF4-FFF2-40B4-BE49-F238E27FC236}">
                    <a16:creationId xmlns:a16="http://schemas.microsoft.com/office/drawing/2014/main" id="{B3944EEE-89F4-4976-A393-3B4F0FEA09C3}"/>
                  </a:ext>
                </a:extLst>
              </p:cNvPr>
              <p:cNvCxnSpPr>
                <a:cxnSpLocks/>
              </p:cNvCxnSpPr>
              <p:nvPr/>
            </p:nvCxnSpPr>
            <p:spPr>
              <a:xfrm>
                <a:off x="2901515" y="1801889"/>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5" name="直接箭头连接符 24">
                <a:extLst>
                  <a:ext uri="{FF2B5EF4-FFF2-40B4-BE49-F238E27FC236}">
                    <a16:creationId xmlns:a16="http://schemas.microsoft.com/office/drawing/2014/main" id="{88D5C398-6F0B-40EC-B7FA-605056E99EC8}"/>
                  </a:ext>
                </a:extLst>
              </p:cNvPr>
              <p:cNvCxnSpPr>
                <a:cxnSpLocks/>
              </p:cNvCxnSpPr>
              <p:nvPr/>
            </p:nvCxnSpPr>
            <p:spPr>
              <a:xfrm>
                <a:off x="3104224" y="1803365"/>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26" name="直接箭头连接符 25">
                <a:extLst>
                  <a:ext uri="{FF2B5EF4-FFF2-40B4-BE49-F238E27FC236}">
                    <a16:creationId xmlns:a16="http://schemas.microsoft.com/office/drawing/2014/main" id="{A831F880-568C-4310-9491-AAB99FC2F022}"/>
                  </a:ext>
                </a:extLst>
              </p:cNvPr>
              <p:cNvCxnSpPr>
                <a:cxnSpLocks/>
              </p:cNvCxnSpPr>
              <p:nvPr/>
            </p:nvCxnSpPr>
            <p:spPr>
              <a:xfrm>
                <a:off x="3292136" y="1803365"/>
                <a:ext cx="0" cy="36131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grpSp>
        <p:sp>
          <p:nvSpPr>
            <p:cNvPr id="27" name="文本框 26">
              <a:extLst>
                <a:ext uri="{FF2B5EF4-FFF2-40B4-BE49-F238E27FC236}">
                  <a16:creationId xmlns:a16="http://schemas.microsoft.com/office/drawing/2014/main" id="{F29B4C8E-7830-4E38-8A4A-F77F305A0EEF}"/>
                </a:ext>
              </a:extLst>
            </p:cNvPr>
            <p:cNvSpPr txBox="1"/>
            <p:nvPr/>
          </p:nvSpPr>
          <p:spPr>
            <a:xfrm>
              <a:off x="2933025" y="2597942"/>
              <a:ext cx="328458" cy="338554"/>
            </a:xfrm>
            <a:prstGeom prst="rect">
              <a:avLst/>
            </a:prstGeom>
            <a:noFill/>
          </p:spPr>
          <p:txBody>
            <a:bodyPr wrap="square" rtlCol="0">
              <a:spAutoFit/>
            </a:bodyPr>
            <a:lstStyle/>
            <a:p>
              <a:r>
                <a:rPr lang="en-US" altLang="zh-CN" sz="1600" i="1" dirty="0">
                  <a:latin typeface="Arial" panose="020B0604020202020204" pitchFamily="34" charset="0"/>
                  <a:cs typeface="Arial" panose="020B0604020202020204" pitchFamily="34" charset="0"/>
                </a:rPr>
                <a:t>M</a:t>
              </a:r>
              <a:endParaRPr lang="zh-CN" altLang="en-US" sz="1600" i="1"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BA672F2C-27E8-4263-8DB2-75BCBC686993}"/>
                </a:ext>
              </a:extLst>
            </p:cNvPr>
            <p:cNvSpPr txBox="1"/>
            <p:nvPr/>
          </p:nvSpPr>
          <p:spPr>
            <a:xfrm>
              <a:off x="2900777" y="3981265"/>
              <a:ext cx="517116" cy="338554"/>
            </a:xfrm>
            <a:prstGeom prst="rect">
              <a:avLst/>
            </a:prstGeom>
            <a:noFill/>
          </p:spPr>
          <p:txBody>
            <a:bodyPr wrap="square" rtlCol="0">
              <a:spAutoFit/>
            </a:bodyPr>
            <a:lstStyle/>
            <a:p>
              <a:r>
                <a:rPr lang="en-US" altLang="zh-CN" sz="1600" i="1" dirty="0">
                  <a:latin typeface="Bahnschrift Light" panose="020B0502040204020203" pitchFamily="34" charset="0"/>
                </a:rPr>
                <a:t>L</a:t>
              </a:r>
              <a:endParaRPr lang="zh-CN" altLang="en-US" sz="1600" i="1" dirty="0">
                <a:latin typeface="Bahnschrift Light" panose="020B0502040204020203" pitchFamily="34" charset="0"/>
              </a:endParaRPr>
            </a:p>
          </p:txBody>
        </p:sp>
      </p:grpSp>
      <p:cxnSp>
        <p:nvCxnSpPr>
          <p:cNvPr id="30" name="直接连接符 29">
            <a:extLst>
              <a:ext uri="{FF2B5EF4-FFF2-40B4-BE49-F238E27FC236}">
                <a16:creationId xmlns:a16="http://schemas.microsoft.com/office/drawing/2014/main" id="{5B75D966-E317-49D3-9DD2-3E2870230604}"/>
              </a:ext>
            </a:extLst>
          </p:cNvPr>
          <p:cNvCxnSpPr>
            <a:cxnSpLocks/>
          </p:cNvCxnSpPr>
          <p:nvPr/>
        </p:nvCxnSpPr>
        <p:spPr>
          <a:xfrm>
            <a:off x="3580021" y="1755358"/>
            <a:ext cx="0" cy="2974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组合 135">
            <a:extLst>
              <a:ext uri="{FF2B5EF4-FFF2-40B4-BE49-F238E27FC236}">
                <a16:creationId xmlns:a16="http://schemas.microsoft.com/office/drawing/2014/main" id="{91A72A54-16F1-4BFC-931D-9CC2AC1A5637}"/>
              </a:ext>
            </a:extLst>
          </p:cNvPr>
          <p:cNvGrpSpPr/>
          <p:nvPr/>
        </p:nvGrpSpPr>
        <p:grpSpPr>
          <a:xfrm>
            <a:off x="3800375" y="2691077"/>
            <a:ext cx="3419683" cy="1364176"/>
            <a:chOff x="3800375" y="2691077"/>
            <a:chExt cx="3419683" cy="1364176"/>
          </a:xfrm>
        </p:grpSpPr>
        <p:sp>
          <p:nvSpPr>
            <p:cNvPr id="77" name="矩形: 圆角 76">
              <a:extLst>
                <a:ext uri="{FF2B5EF4-FFF2-40B4-BE49-F238E27FC236}">
                  <a16:creationId xmlns:a16="http://schemas.microsoft.com/office/drawing/2014/main" id="{2013C901-4AC7-4683-A5BE-9CF3E0BBCFDC}"/>
                </a:ext>
              </a:extLst>
            </p:cNvPr>
            <p:cNvSpPr/>
            <p:nvPr/>
          </p:nvSpPr>
          <p:spPr>
            <a:xfrm>
              <a:off x="3800375" y="2693707"/>
              <a:ext cx="1875025" cy="136154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Arial" panose="020B0604020202020204" pitchFamily="34" charset="0"/>
                  <a:cs typeface="Arial" panose="020B0604020202020204" pitchFamily="34" charset="0"/>
                </a:rPr>
                <a:t>Temporal reuse</a:t>
              </a:r>
            </a:p>
            <a:p>
              <a:pPr algn="ctr"/>
              <a:r>
                <a:rPr lang="en-US" altLang="zh-CN" dirty="0">
                  <a:solidFill>
                    <a:schemeClr val="tx1"/>
                  </a:solidFill>
                  <a:latin typeface="Arial" panose="020B0604020202020204" pitchFamily="34" charset="0"/>
                  <a:cs typeface="Arial" panose="020B0604020202020204" pitchFamily="34" charset="0"/>
                </a:rPr>
                <a:t>Solutions</a:t>
              </a:r>
            </a:p>
            <a:p>
              <a:pPr algn="ctr"/>
              <a:r>
                <a:rPr lang="en-US" altLang="zh-CN" dirty="0">
                  <a:latin typeface="Arial" panose="020B0604020202020204" pitchFamily="34" charset="0"/>
                  <a:cs typeface="Arial" panose="020B0604020202020204" pitchFamily="34" charset="0"/>
                </a:rPr>
                <a:t> from last frame</a:t>
              </a:r>
              <a:endParaRPr lang="zh-CN" altLang="en-US" dirty="0">
                <a:latin typeface="Arial" panose="020B0604020202020204" pitchFamily="34" charset="0"/>
                <a:cs typeface="Arial" panose="020B0604020202020204" pitchFamily="34" charset="0"/>
              </a:endParaRPr>
            </a:p>
          </p:txBody>
        </p:sp>
        <p:sp>
          <p:nvSpPr>
            <p:cNvPr id="96" name="箭头: 直角上 95">
              <a:extLst>
                <a:ext uri="{FF2B5EF4-FFF2-40B4-BE49-F238E27FC236}">
                  <a16:creationId xmlns:a16="http://schemas.microsoft.com/office/drawing/2014/main" id="{FCB13CEB-79D8-4DF2-9548-DA86F16C2803}"/>
                </a:ext>
              </a:extLst>
            </p:cNvPr>
            <p:cNvSpPr/>
            <p:nvPr/>
          </p:nvSpPr>
          <p:spPr>
            <a:xfrm>
              <a:off x="5685231" y="2691077"/>
              <a:ext cx="1534827" cy="195227"/>
            </a:xfrm>
            <a:prstGeom prst="bentUpArrow">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97" name="箭头: 直角上 96">
              <a:extLst>
                <a:ext uri="{FF2B5EF4-FFF2-40B4-BE49-F238E27FC236}">
                  <a16:creationId xmlns:a16="http://schemas.microsoft.com/office/drawing/2014/main" id="{DACB8DC0-BFAB-4EF1-BAD4-A696482039C1}"/>
                </a:ext>
              </a:extLst>
            </p:cNvPr>
            <p:cNvSpPr/>
            <p:nvPr/>
          </p:nvSpPr>
          <p:spPr>
            <a:xfrm flipV="1">
              <a:off x="5685230" y="3810862"/>
              <a:ext cx="1534827" cy="195228"/>
            </a:xfrm>
            <a:prstGeom prst="bentUpArrow">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8" name="箭头: 右 97">
              <a:extLst>
                <a:ext uri="{FF2B5EF4-FFF2-40B4-BE49-F238E27FC236}">
                  <a16:creationId xmlns:a16="http://schemas.microsoft.com/office/drawing/2014/main" id="{0F80B9B4-58B4-4175-A053-EE7C5FCFBCA8}"/>
                </a:ext>
              </a:extLst>
            </p:cNvPr>
            <p:cNvSpPr/>
            <p:nvPr/>
          </p:nvSpPr>
          <p:spPr>
            <a:xfrm>
              <a:off x="5692856" y="3301826"/>
              <a:ext cx="458735" cy="81346"/>
            </a:xfrm>
            <a:prstGeom prst="rightArrow">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dk1"/>
                </a:solidFill>
              </a:endParaRPr>
            </a:p>
          </p:txBody>
        </p:sp>
      </p:grpSp>
      <p:grpSp>
        <p:nvGrpSpPr>
          <p:cNvPr id="5" name="组合 4">
            <a:extLst>
              <a:ext uri="{FF2B5EF4-FFF2-40B4-BE49-F238E27FC236}">
                <a16:creationId xmlns:a16="http://schemas.microsoft.com/office/drawing/2014/main" id="{7C95CD21-C844-4471-A91D-8673B6F2B1D7}"/>
              </a:ext>
            </a:extLst>
          </p:cNvPr>
          <p:cNvGrpSpPr/>
          <p:nvPr/>
        </p:nvGrpSpPr>
        <p:grpSpPr>
          <a:xfrm>
            <a:off x="6138480" y="2097432"/>
            <a:ext cx="5504880" cy="2507930"/>
            <a:chOff x="6138480" y="2097432"/>
            <a:chExt cx="5504880" cy="2507930"/>
          </a:xfrm>
        </p:grpSpPr>
        <p:sp>
          <p:nvSpPr>
            <p:cNvPr id="78" name="矩形: 圆角 77">
              <a:extLst>
                <a:ext uri="{FF2B5EF4-FFF2-40B4-BE49-F238E27FC236}">
                  <a16:creationId xmlns:a16="http://schemas.microsoft.com/office/drawing/2014/main" id="{83246CE1-F16F-4789-AC7C-44589DC9DB01}"/>
                </a:ext>
              </a:extLst>
            </p:cNvPr>
            <p:cNvSpPr/>
            <p:nvPr/>
          </p:nvSpPr>
          <p:spPr>
            <a:xfrm>
              <a:off x="6513874" y="2106310"/>
              <a:ext cx="1293169" cy="577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Arial" panose="020B0604020202020204" pitchFamily="34" charset="0"/>
                  <a:cs typeface="Arial" panose="020B0604020202020204" pitchFamily="34" charset="0"/>
                </a:rPr>
                <a:t>SMS </a:t>
              </a:r>
            </a:p>
            <a:p>
              <a:pPr algn="ctr"/>
              <a:r>
                <a:rPr lang="en-US" altLang="zh-CN" dirty="0">
                  <a:latin typeface="Arial" panose="020B0604020202020204" pitchFamily="34" charset="0"/>
                  <a:cs typeface="Arial" panose="020B0604020202020204" pitchFamily="34" charset="0"/>
                </a:rPr>
                <a:t>pixel i-1</a:t>
              </a:r>
              <a:endParaRPr lang="zh-CN" altLang="en-US" dirty="0">
                <a:latin typeface="Arial" panose="020B0604020202020204" pitchFamily="34" charset="0"/>
                <a:cs typeface="Arial" panose="020B0604020202020204" pitchFamily="34" charset="0"/>
              </a:endParaRPr>
            </a:p>
          </p:txBody>
        </p:sp>
        <p:sp>
          <p:nvSpPr>
            <p:cNvPr id="79" name="矩形: 圆角 78">
              <a:extLst>
                <a:ext uri="{FF2B5EF4-FFF2-40B4-BE49-F238E27FC236}">
                  <a16:creationId xmlns:a16="http://schemas.microsoft.com/office/drawing/2014/main" id="{FF4ABEAB-C3C0-4C08-A887-8BA394A6BEC0}"/>
                </a:ext>
              </a:extLst>
            </p:cNvPr>
            <p:cNvSpPr/>
            <p:nvPr/>
          </p:nvSpPr>
          <p:spPr>
            <a:xfrm>
              <a:off x="6513874" y="3055314"/>
              <a:ext cx="1293169" cy="577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Arial" panose="020B0604020202020204" pitchFamily="34" charset="0"/>
                  <a:cs typeface="Arial" panose="020B0604020202020204" pitchFamily="34" charset="0"/>
                </a:rPr>
                <a:t>SMS </a:t>
              </a:r>
            </a:p>
            <a:p>
              <a:pPr algn="ctr"/>
              <a:r>
                <a:rPr lang="en-US" altLang="zh-CN" dirty="0">
                  <a:latin typeface="Arial" panose="020B0604020202020204" pitchFamily="34" charset="0"/>
                  <a:cs typeface="Arial" panose="020B0604020202020204" pitchFamily="34" charset="0"/>
                </a:rPr>
                <a:t>pixel </a:t>
              </a:r>
              <a:r>
                <a:rPr lang="en-US" altLang="zh-CN" dirty="0" err="1">
                  <a:latin typeface="Arial" panose="020B0604020202020204" pitchFamily="34" charset="0"/>
                  <a:cs typeface="Arial" panose="020B0604020202020204" pitchFamily="34" charset="0"/>
                </a:rPr>
                <a:t>i</a:t>
              </a:r>
              <a:endParaRPr lang="zh-CN" altLang="en-US" dirty="0">
                <a:latin typeface="Arial" panose="020B0604020202020204" pitchFamily="34" charset="0"/>
                <a:cs typeface="Arial" panose="020B0604020202020204" pitchFamily="34" charset="0"/>
              </a:endParaRPr>
            </a:p>
          </p:txBody>
        </p:sp>
        <p:sp>
          <p:nvSpPr>
            <p:cNvPr id="80" name="矩形: 圆角 79">
              <a:extLst>
                <a:ext uri="{FF2B5EF4-FFF2-40B4-BE49-F238E27FC236}">
                  <a16:creationId xmlns:a16="http://schemas.microsoft.com/office/drawing/2014/main" id="{14F13C00-0601-402B-B005-3BA8C85B010B}"/>
                </a:ext>
              </a:extLst>
            </p:cNvPr>
            <p:cNvSpPr/>
            <p:nvPr/>
          </p:nvSpPr>
          <p:spPr>
            <a:xfrm>
              <a:off x="6513874" y="4004318"/>
              <a:ext cx="1293169" cy="577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Arial" panose="020B0604020202020204" pitchFamily="34" charset="0"/>
                  <a:cs typeface="Arial" panose="020B0604020202020204" pitchFamily="34" charset="0"/>
                </a:rPr>
                <a:t>SMS </a:t>
              </a:r>
            </a:p>
            <a:p>
              <a:pPr algn="ctr"/>
              <a:r>
                <a:rPr lang="en-US" altLang="zh-CN" dirty="0">
                  <a:latin typeface="Arial" panose="020B0604020202020204" pitchFamily="34" charset="0"/>
                  <a:cs typeface="Arial" panose="020B0604020202020204" pitchFamily="34" charset="0"/>
                </a:rPr>
                <a:t>pixel i+1</a:t>
              </a:r>
              <a:endParaRPr lang="zh-CN" altLang="en-US" dirty="0">
                <a:latin typeface="Arial" panose="020B0604020202020204" pitchFamily="34" charset="0"/>
                <a:cs typeface="Arial" panose="020B0604020202020204" pitchFamily="34" charset="0"/>
              </a:endParaRPr>
            </a:p>
          </p:txBody>
        </p:sp>
        <p:grpSp>
          <p:nvGrpSpPr>
            <p:cNvPr id="81" name="组合 80">
              <a:extLst>
                <a:ext uri="{FF2B5EF4-FFF2-40B4-BE49-F238E27FC236}">
                  <a16:creationId xmlns:a16="http://schemas.microsoft.com/office/drawing/2014/main" id="{BEE58B8B-4B15-449E-89DF-294716A78450}"/>
                </a:ext>
              </a:extLst>
            </p:cNvPr>
            <p:cNvGrpSpPr/>
            <p:nvPr/>
          </p:nvGrpSpPr>
          <p:grpSpPr>
            <a:xfrm>
              <a:off x="6148410" y="2097432"/>
              <a:ext cx="352137" cy="596275"/>
              <a:chOff x="3938717" y="1764894"/>
              <a:chExt cx="489749" cy="596275"/>
            </a:xfrm>
          </p:grpSpPr>
          <p:cxnSp>
            <p:nvCxnSpPr>
              <p:cNvPr id="125" name="直接箭头连接符 124">
                <a:extLst>
                  <a:ext uri="{FF2B5EF4-FFF2-40B4-BE49-F238E27FC236}">
                    <a16:creationId xmlns:a16="http://schemas.microsoft.com/office/drawing/2014/main" id="{A60CADA9-53B2-4C3A-8707-C61BD8C9913C}"/>
                  </a:ext>
                </a:extLst>
              </p:cNvPr>
              <p:cNvCxnSpPr>
                <a:cxnSpLocks/>
              </p:cNvCxnSpPr>
              <p:nvPr/>
            </p:nvCxnSpPr>
            <p:spPr>
              <a:xfrm>
                <a:off x="3941685" y="1764894"/>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6" name="直接箭头连接符 125">
                <a:extLst>
                  <a:ext uri="{FF2B5EF4-FFF2-40B4-BE49-F238E27FC236}">
                    <a16:creationId xmlns:a16="http://schemas.microsoft.com/office/drawing/2014/main" id="{4EF8D854-9A85-47EC-A78B-E2D80D2A37A7}"/>
                  </a:ext>
                </a:extLst>
              </p:cNvPr>
              <p:cNvCxnSpPr>
                <a:cxnSpLocks/>
              </p:cNvCxnSpPr>
              <p:nvPr/>
            </p:nvCxnSpPr>
            <p:spPr>
              <a:xfrm>
                <a:off x="3943159" y="1846270"/>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7" name="直接箭头连接符 126">
                <a:extLst>
                  <a:ext uri="{FF2B5EF4-FFF2-40B4-BE49-F238E27FC236}">
                    <a16:creationId xmlns:a16="http://schemas.microsoft.com/office/drawing/2014/main" id="{9C5A201F-1D7D-4668-9641-0EBA6608F07C}"/>
                  </a:ext>
                </a:extLst>
              </p:cNvPr>
              <p:cNvCxnSpPr>
                <a:cxnSpLocks/>
              </p:cNvCxnSpPr>
              <p:nvPr/>
            </p:nvCxnSpPr>
            <p:spPr>
              <a:xfrm>
                <a:off x="3941685" y="1938004"/>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8" name="直接箭头连接符 127">
                <a:extLst>
                  <a:ext uri="{FF2B5EF4-FFF2-40B4-BE49-F238E27FC236}">
                    <a16:creationId xmlns:a16="http://schemas.microsoft.com/office/drawing/2014/main" id="{DD9164B4-0726-4C5A-9886-11E5E08EB2B1}"/>
                  </a:ext>
                </a:extLst>
              </p:cNvPr>
              <p:cNvCxnSpPr>
                <a:cxnSpLocks/>
              </p:cNvCxnSpPr>
              <p:nvPr/>
            </p:nvCxnSpPr>
            <p:spPr>
              <a:xfrm>
                <a:off x="3943159" y="2117040"/>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9" name="直接箭头连接符 128">
                <a:extLst>
                  <a:ext uri="{FF2B5EF4-FFF2-40B4-BE49-F238E27FC236}">
                    <a16:creationId xmlns:a16="http://schemas.microsoft.com/office/drawing/2014/main" id="{E1AF24B7-6AFE-464E-B075-C98F643CDB9B}"/>
                  </a:ext>
                </a:extLst>
              </p:cNvPr>
              <p:cNvCxnSpPr>
                <a:cxnSpLocks/>
              </p:cNvCxnSpPr>
              <p:nvPr/>
            </p:nvCxnSpPr>
            <p:spPr>
              <a:xfrm>
                <a:off x="3943165" y="2028258"/>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30" name="直接箭头连接符 129">
                <a:extLst>
                  <a:ext uri="{FF2B5EF4-FFF2-40B4-BE49-F238E27FC236}">
                    <a16:creationId xmlns:a16="http://schemas.microsoft.com/office/drawing/2014/main" id="{E3321C73-4610-4729-B3E6-85E9E1B2EB8C}"/>
                  </a:ext>
                </a:extLst>
              </p:cNvPr>
              <p:cNvCxnSpPr>
                <a:cxnSpLocks/>
              </p:cNvCxnSpPr>
              <p:nvPr/>
            </p:nvCxnSpPr>
            <p:spPr>
              <a:xfrm>
                <a:off x="3944634" y="2198416"/>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31" name="直接箭头连接符 130">
                <a:extLst>
                  <a:ext uri="{FF2B5EF4-FFF2-40B4-BE49-F238E27FC236}">
                    <a16:creationId xmlns:a16="http://schemas.microsoft.com/office/drawing/2014/main" id="{04661782-5A4C-422C-A061-5FD165343870}"/>
                  </a:ext>
                </a:extLst>
              </p:cNvPr>
              <p:cNvCxnSpPr>
                <a:cxnSpLocks/>
              </p:cNvCxnSpPr>
              <p:nvPr/>
            </p:nvCxnSpPr>
            <p:spPr>
              <a:xfrm>
                <a:off x="3946114" y="2279792"/>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32" name="直接箭头连接符 131">
                <a:extLst>
                  <a:ext uri="{FF2B5EF4-FFF2-40B4-BE49-F238E27FC236}">
                    <a16:creationId xmlns:a16="http://schemas.microsoft.com/office/drawing/2014/main" id="{63DCE79E-90D7-4EF5-B0E4-9D2C42228E1E}"/>
                  </a:ext>
                </a:extLst>
              </p:cNvPr>
              <p:cNvCxnSpPr>
                <a:cxnSpLocks/>
              </p:cNvCxnSpPr>
              <p:nvPr/>
            </p:nvCxnSpPr>
            <p:spPr>
              <a:xfrm>
                <a:off x="3938717" y="2361169"/>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grpSp>
        <p:grpSp>
          <p:nvGrpSpPr>
            <p:cNvPr id="84" name="组合 83">
              <a:extLst>
                <a:ext uri="{FF2B5EF4-FFF2-40B4-BE49-F238E27FC236}">
                  <a16:creationId xmlns:a16="http://schemas.microsoft.com/office/drawing/2014/main" id="{3EBC5A8D-D4EC-4A5E-851A-60533D1CFAD5}"/>
                </a:ext>
              </a:extLst>
            </p:cNvPr>
            <p:cNvGrpSpPr/>
            <p:nvPr/>
          </p:nvGrpSpPr>
          <p:grpSpPr>
            <a:xfrm>
              <a:off x="6157287" y="3057697"/>
              <a:ext cx="352138" cy="596275"/>
              <a:chOff x="3937236" y="1764894"/>
              <a:chExt cx="489750" cy="596275"/>
            </a:xfrm>
          </p:grpSpPr>
          <p:cxnSp>
            <p:nvCxnSpPr>
              <p:cNvPr id="117" name="直接箭头连接符 116">
                <a:extLst>
                  <a:ext uri="{FF2B5EF4-FFF2-40B4-BE49-F238E27FC236}">
                    <a16:creationId xmlns:a16="http://schemas.microsoft.com/office/drawing/2014/main" id="{8CA62B0D-E056-4D9D-81EA-3D4B59CCDFC1}"/>
                  </a:ext>
                </a:extLst>
              </p:cNvPr>
              <p:cNvCxnSpPr>
                <a:cxnSpLocks/>
              </p:cNvCxnSpPr>
              <p:nvPr/>
            </p:nvCxnSpPr>
            <p:spPr>
              <a:xfrm>
                <a:off x="3941685" y="1764894"/>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8" name="直接箭头连接符 117">
                <a:extLst>
                  <a:ext uri="{FF2B5EF4-FFF2-40B4-BE49-F238E27FC236}">
                    <a16:creationId xmlns:a16="http://schemas.microsoft.com/office/drawing/2014/main" id="{08D227CE-1952-4373-8E9A-032402CF26EE}"/>
                  </a:ext>
                </a:extLst>
              </p:cNvPr>
              <p:cNvCxnSpPr>
                <a:cxnSpLocks/>
              </p:cNvCxnSpPr>
              <p:nvPr/>
            </p:nvCxnSpPr>
            <p:spPr>
              <a:xfrm>
                <a:off x="3943159" y="1846270"/>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9" name="直接箭头连接符 118">
                <a:extLst>
                  <a:ext uri="{FF2B5EF4-FFF2-40B4-BE49-F238E27FC236}">
                    <a16:creationId xmlns:a16="http://schemas.microsoft.com/office/drawing/2014/main" id="{BB2EA9F4-BDD2-44C9-8E76-3154124B035B}"/>
                  </a:ext>
                </a:extLst>
              </p:cNvPr>
              <p:cNvCxnSpPr>
                <a:cxnSpLocks/>
              </p:cNvCxnSpPr>
              <p:nvPr/>
            </p:nvCxnSpPr>
            <p:spPr>
              <a:xfrm>
                <a:off x="3941685" y="1938004"/>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0" name="直接箭头连接符 119">
                <a:extLst>
                  <a:ext uri="{FF2B5EF4-FFF2-40B4-BE49-F238E27FC236}">
                    <a16:creationId xmlns:a16="http://schemas.microsoft.com/office/drawing/2014/main" id="{DD13DAC3-5D09-457C-B498-ACC1CB82F046}"/>
                  </a:ext>
                </a:extLst>
              </p:cNvPr>
              <p:cNvCxnSpPr>
                <a:cxnSpLocks/>
              </p:cNvCxnSpPr>
              <p:nvPr/>
            </p:nvCxnSpPr>
            <p:spPr>
              <a:xfrm>
                <a:off x="3943159" y="2117040"/>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1" name="直接箭头连接符 120">
                <a:extLst>
                  <a:ext uri="{FF2B5EF4-FFF2-40B4-BE49-F238E27FC236}">
                    <a16:creationId xmlns:a16="http://schemas.microsoft.com/office/drawing/2014/main" id="{02DC233C-7E46-4184-BDB9-E891D2074347}"/>
                  </a:ext>
                </a:extLst>
              </p:cNvPr>
              <p:cNvCxnSpPr>
                <a:cxnSpLocks/>
              </p:cNvCxnSpPr>
              <p:nvPr/>
            </p:nvCxnSpPr>
            <p:spPr>
              <a:xfrm>
                <a:off x="3943165" y="2028258"/>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2" name="直接箭头连接符 121">
                <a:extLst>
                  <a:ext uri="{FF2B5EF4-FFF2-40B4-BE49-F238E27FC236}">
                    <a16:creationId xmlns:a16="http://schemas.microsoft.com/office/drawing/2014/main" id="{27673E38-C837-44FA-977A-C55933295C96}"/>
                  </a:ext>
                </a:extLst>
              </p:cNvPr>
              <p:cNvCxnSpPr>
                <a:cxnSpLocks/>
              </p:cNvCxnSpPr>
              <p:nvPr/>
            </p:nvCxnSpPr>
            <p:spPr>
              <a:xfrm>
                <a:off x="3944634" y="2198416"/>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419ADFDC-4A33-4912-871D-BB5880BB74B2}"/>
                  </a:ext>
                </a:extLst>
              </p:cNvPr>
              <p:cNvCxnSpPr>
                <a:cxnSpLocks/>
              </p:cNvCxnSpPr>
              <p:nvPr/>
            </p:nvCxnSpPr>
            <p:spPr>
              <a:xfrm>
                <a:off x="3937236" y="2279792"/>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24" name="直接箭头连接符 123">
                <a:extLst>
                  <a:ext uri="{FF2B5EF4-FFF2-40B4-BE49-F238E27FC236}">
                    <a16:creationId xmlns:a16="http://schemas.microsoft.com/office/drawing/2014/main" id="{13A5F1DE-7565-4118-A030-0DD57C91929A}"/>
                  </a:ext>
                </a:extLst>
              </p:cNvPr>
              <p:cNvCxnSpPr>
                <a:cxnSpLocks/>
              </p:cNvCxnSpPr>
              <p:nvPr/>
            </p:nvCxnSpPr>
            <p:spPr>
              <a:xfrm>
                <a:off x="3938717" y="2361169"/>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grpSp>
        <p:grpSp>
          <p:nvGrpSpPr>
            <p:cNvPr id="85" name="组合 84">
              <a:extLst>
                <a:ext uri="{FF2B5EF4-FFF2-40B4-BE49-F238E27FC236}">
                  <a16:creationId xmlns:a16="http://schemas.microsoft.com/office/drawing/2014/main" id="{55175150-20BB-46A3-A196-AA5596360B85}"/>
                </a:ext>
              </a:extLst>
            </p:cNvPr>
            <p:cNvGrpSpPr/>
            <p:nvPr/>
          </p:nvGrpSpPr>
          <p:grpSpPr>
            <a:xfrm>
              <a:off x="6138480" y="4009087"/>
              <a:ext cx="353198" cy="596275"/>
              <a:chOff x="3934287" y="1764894"/>
              <a:chExt cx="491224" cy="596275"/>
            </a:xfrm>
          </p:grpSpPr>
          <p:cxnSp>
            <p:nvCxnSpPr>
              <p:cNvPr id="109" name="直接箭头连接符 108">
                <a:extLst>
                  <a:ext uri="{FF2B5EF4-FFF2-40B4-BE49-F238E27FC236}">
                    <a16:creationId xmlns:a16="http://schemas.microsoft.com/office/drawing/2014/main" id="{13508C53-C861-4222-B5F3-7C36F024962A}"/>
                  </a:ext>
                </a:extLst>
              </p:cNvPr>
              <p:cNvCxnSpPr>
                <a:cxnSpLocks/>
              </p:cNvCxnSpPr>
              <p:nvPr/>
            </p:nvCxnSpPr>
            <p:spPr>
              <a:xfrm>
                <a:off x="3941685" y="1764894"/>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0" name="直接箭头连接符 109">
                <a:extLst>
                  <a:ext uri="{FF2B5EF4-FFF2-40B4-BE49-F238E27FC236}">
                    <a16:creationId xmlns:a16="http://schemas.microsoft.com/office/drawing/2014/main" id="{9B2F9904-2E15-414A-B81D-0F56B6C4CAF1}"/>
                  </a:ext>
                </a:extLst>
              </p:cNvPr>
              <p:cNvCxnSpPr>
                <a:cxnSpLocks/>
              </p:cNvCxnSpPr>
              <p:nvPr/>
            </p:nvCxnSpPr>
            <p:spPr>
              <a:xfrm>
                <a:off x="3943159" y="1846270"/>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1" name="直接箭头连接符 110">
                <a:extLst>
                  <a:ext uri="{FF2B5EF4-FFF2-40B4-BE49-F238E27FC236}">
                    <a16:creationId xmlns:a16="http://schemas.microsoft.com/office/drawing/2014/main" id="{B54B8A49-7786-437D-803C-E33B6D7C3A5A}"/>
                  </a:ext>
                </a:extLst>
              </p:cNvPr>
              <p:cNvCxnSpPr>
                <a:cxnSpLocks/>
              </p:cNvCxnSpPr>
              <p:nvPr/>
            </p:nvCxnSpPr>
            <p:spPr>
              <a:xfrm>
                <a:off x="3941685" y="1938004"/>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2" name="直接箭头连接符 111">
                <a:extLst>
                  <a:ext uri="{FF2B5EF4-FFF2-40B4-BE49-F238E27FC236}">
                    <a16:creationId xmlns:a16="http://schemas.microsoft.com/office/drawing/2014/main" id="{0356324B-0E58-4287-B99A-06EFF71511DC}"/>
                  </a:ext>
                </a:extLst>
              </p:cNvPr>
              <p:cNvCxnSpPr>
                <a:cxnSpLocks/>
              </p:cNvCxnSpPr>
              <p:nvPr/>
            </p:nvCxnSpPr>
            <p:spPr>
              <a:xfrm>
                <a:off x="3943159" y="2117040"/>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3" name="直接箭头连接符 112">
                <a:extLst>
                  <a:ext uri="{FF2B5EF4-FFF2-40B4-BE49-F238E27FC236}">
                    <a16:creationId xmlns:a16="http://schemas.microsoft.com/office/drawing/2014/main" id="{F3F7E0AE-ADC4-401F-B515-1A4B44DE4159}"/>
                  </a:ext>
                </a:extLst>
              </p:cNvPr>
              <p:cNvCxnSpPr>
                <a:cxnSpLocks/>
              </p:cNvCxnSpPr>
              <p:nvPr/>
            </p:nvCxnSpPr>
            <p:spPr>
              <a:xfrm>
                <a:off x="3934287" y="2028258"/>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EAC8FC2B-7BF7-49C9-8E1B-8C66B5413D55}"/>
                  </a:ext>
                </a:extLst>
              </p:cNvPr>
              <p:cNvCxnSpPr>
                <a:cxnSpLocks/>
              </p:cNvCxnSpPr>
              <p:nvPr/>
            </p:nvCxnSpPr>
            <p:spPr>
              <a:xfrm>
                <a:off x="3935756" y="2198416"/>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5" name="直接箭头连接符 114">
                <a:extLst>
                  <a:ext uri="{FF2B5EF4-FFF2-40B4-BE49-F238E27FC236}">
                    <a16:creationId xmlns:a16="http://schemas.microsoft.com/office/drawing/2014/main" id="{0E26A34A-24D0-4475-AB32-DE345B9A68DC}"/>
                  </a:ext>
                </a:extLst>
              </p:cNvPr>
              <p:cNvCxnSpPr>
                <a:cxnSpLocks/>
              </p:cNvCxnSpPr>
              <p:nvPr/>
            </p:nvCxnSpPr>
            <p:spPr>
              <a:xfrm>
                <a:off x="3937236" y="2279792"/>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16" name="直接箭头连接符 115">
                <a:extLst>
                  <a:ext uri="{FF2B5EF4-FFF2-40B4-BE49-F238E27FC236}">
                    <a16:creationId xmlns:a16="http://schemas.microsoft.com/office/drawing/2014/main" id="{58474704-2409-4AD3-A4FF-D45207A79424}"/>
                  </a:ext>
                </a:extLst>
              </p:cNvPr>
              <p:cNvCxnSpPr>
                <a:cxnSpLocks/>
              </p:cNvCxnSpPr>
              <p:nvPr/>
            </p:nvCxnSpPr>
            <p:spPr>
              <a:xfrm>
                <a:off x="3938717" y="2361169"/>
                <a:ext cx="482352"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grpSp>
        <p:cxnSp>
          <p:nvCxnSpPr>
            <p:cNvPr id="86" name="直接箭头连接符 85">
              <a:extLst>
                <a:ext uri="{FF2B5EF4-FFF2-40B4-BE49-F238E27FC236}">
                  <a16:creationId xmlns:a16="http://schemas.microsoft.com/office/drawing/2014/main" id="{1BEFF3A3-7C5D-4033-87F0-9674ED001FFD}"/>
                </a:ext>
              </a:extLst>
            </p:cNvPr>
            <p:cNvCxnSpPr>
              <a:cxnSpLocks/>
            </p:cNvCxnSpPr>
            <p:nvPr/>
          </p:nvCxnSpPr>
          <p:spPr>
            <a:xfrm>
              <a:off x="7834331" y="2225746"/>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87" name="直接箭头连接符 86">
              <a:extLst>
                <a:ext uri="{FF2B5EF4-FFF2-40B4-BE49-F238E27FC236}">
                  <a16:creationId xmlns:a16="http://schemas.microsoft.com/office/drawing/2014/main" id="{F05D14F1-A01E-4083-8299-B8D84D9D8747}"/>
                </a:ext>
              </a:extLst>
            </p:cNvPr>
            <p:cNvCxnSpPr>
              <a:cxnSpLocks/>
            </p:cNvCxnSpPr>
            <p:nvPr/>
          </p:nvCxnSpPr>
          <p:spPr>
            <a:xfrm>
              <a:off x="7834331" y="2325810"/>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sp>
          <p:nvSpPr>
            <p:cNvPr id="88" name="矩形: 圆角 87">
              <a:extLst>
                <a:ext uri="{FF2B5EF4-FFF2-40B4-BE49-F238E27FC236}">
                  <a16:creationId xmlns:a16="http://schemas.microsoft.com/office/drawing/2014/main" id="{B7A6D462-B924-436D-974E-466F3B3EBC68}"/>
                </a:ext>
              </a:extLst>
            </p:cNvPr>
            <p:cNvSpPr/>
            <p:nvPr/>
          </p:nvSpPr>
          <p:spPr>
            <a:xfrm>
              <a:off x="8293067" y="2339540"/>
              <a:ext cx="1250336" cy="198832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Arial" panose="020B0604020202020204" pitchFamily="34" charset="0"/>
                  <a:cs typeface="Arial" panose="020B0604020202020204" pitchFamily="34" charset="0"/>
                </a:rPr>
                <a:t>Spatial reuse</a:t>
              </a:r>
            </a:p>
            <a:p>
              <a:pPr algn="ctr"/>
              <a:r>
                <a:rPr lang="en-US" altLang="zh-CN" dirty="0">
                  <a:solidFill>
                    <a:schemeClr val="tx1"/>
                  </a:solidFill>
                  <a:latin typeface="Arial" panose="020B0604020202020204" pitchFamily="34" charset="0"/>
                  <a:cs typeface="Arial" panose="020B0604020202020204" pitchFamily="34" charset="0"/>
                </a:rPr>
                <a:t>Solutions </a:t>
              </a:r>
              <a:r>
                <a:rPr lang="en-US" altLang="zh-CN" dirty="0">
                  <a:latin typeface="Arial" panose="020B0604020202020204" pitchFamily="34" charset="0"/>
                  <a:cs typeface="Arial" panose="020B0604020202020204" pitchFamily="34" charset="0"/>
                </a:rPr>
                <a:t>over adjacent pixels</a:t>
              </a:r>
              <a:endParaRPr lang="zh-CN" altLang="en-US" dirty="0">
                <a:latin typeface="Arial" panose="020B0604020202020204" pitchFamily="34" charset="0"/>
                <a:cs typeface="Arial" panose="020B0604020202020204" pitchFamily="34" charset="0"/>
              </a:endParaRPr>
            </a:p>
          </p:txBody>
        </p:sp>
        <p:sp>
          <p:nvSpPr>
            <p:cNvPr id="89" name="矩形: 圆角 88">
              <a:extLst>
                <a:ext uri="{FF2B5EF4-FFF2-40B4-BE49-F238E27FC236}">
                  <a16:creationId xmlns:a16="http://schemas.microsoft.com/office/drawing/2014/main" id="{6892D9FB-E6E7-4E15-ABD3-FAD3BFD832A8}"/>
                </a:ext>
              </a:extLst>
            </p:cNvPr>
            <p:cNvSpPr/>
            <p:nvPr/>
          </p:nvSpPr>
          <p:spPr>
            <a:xfrm>
              <a:off x="9910641" y="2915575"/>
              <a:ext cx="1732719" cy="74209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Arial" panose="020B0604020202020204" pitchFamily="34" charset="0"/>
                  <a:cs typeface="Arial" panose="020B0604020202020204" pitchFamily="34" charset="0"/>
                </a:rPr>
                <a:t>SMS</a:t>
              </a:r>
              <a:endParaRPr lang="zh-CN" altLang="en-US" dirty="0">
                <a:latin typeface="Arial" panose="020B0604020202020204" pitchFamily="34" charset="0"/>
                <a:cs typeface="Arial" panose="020B0604020202020204" pitchFamily="34" charset="0"/>
              </a:endParaRPr>
            </a:p>
            <a:p>
              <a:pPr algn="ctr"/>
              <a:r>
                <a:rPr lang="en-US" altLang="zh-CN" dirty="0">
                  <a:latin typeface="Arial" panose="020B0604020202020204" pitchFamily="34" charset="0"/>
                  <a:cs typeface="Arial" panose="020B0604020202020204" pitchFamily="34" charset="0"/>
                </a:rPr>
                <a:t>pixel i-1, </a:t>
              </a:r>
              <a:r>
                <a:rPr lang="en-US" altLang="zh-CN" dirty="0" err="1">
                  <a:latin typeface="Arial" panose="020B0604020202020204" pitchFamily="34" charset="0"/>
                  <a:cs typeface="Arial" panose="020B0604020202020204" pitchFamily="34" charset="0"/>
                </a:rPr>
                <a:t>i</a:t>
              </a:r>
              <a:r>
                <a:rPr lang="en-US" altLang="zh-CN" dirty="0">
                  <a:latin typeface="Arial" panose="020B0604020202020204" pitchFamily="34" charset="0"/>
                  <a:cs typeface="Arial" panose="020B0604020202020204" pitchFamily="34" charset="0"/>
                </a:rPr>
                <a:t>, i+1</a:t>
              </a:r>
              <a:endParaRPr lang="zh-CN" altLang="en-US" dirty="0">
                <a:latin typeface="Arial" panose="020B0604020202020204" pitchFamily="34" charset="0"/>
                <a:cs typeface="Arial" panose="020B0604020202020204" pitchFamily="34" charset="0"/>
              </a:endParaRPr>
            </a:p>
          </p:txBody>
        </p:sp>
        <p:cxnSp>
          <p:nvCxnSpPr>
            <p:cNvPr id="90" name="直接箭头连接符 89">
              <a:extLst>
                <a:ext uri="{FF2B5EF4-FFF2-40B4-BE49-F238E27FC236}">
                  <a16:creationId xmlns:a16="http://schemas.microsoft.com/office/drawing/2014/main" id="{3CF18D8A-16FC-4C08-BA3F-46FE2C37CAB8}"/>
                </a:ext>
              </a:extLst>
            </p:cNvPr>
            <p:cNvCxnSpPr>
              <a:cxnSpLocks/>
            </p:cNvCxnSpPr>
            <p:nvPr/>
          </p:nvCxnSpPr>
          <p:spPr>
            <a:xfrm>
              <a:off x="9543403" y="3006632"/>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91" name="直接箭头连接符 90">
              <a:extLst>
                <a:ext uri="{FF2B5EF4-FFF2-40B4-BE49-F238E27FC236}">
                  <a16:creationId xmlns:a16="http://schemas.microsoft.com/office/drawing/2014/main" id="{5BA80290-C655-4ACF-B034-946F162D7CF9}"/>
                </a:ext>
              </a:extLst>
            </p:cNvPr>
            <p:cNvCxnSpPr>
              <a:cxnSpLocks/>
            </p:cNvCxnSpPr>
            <p:nvPr/>
          </p:nvCxnSpPr>
          <p:spPr>
            <a:xfrm>
              <a:off x="9543403" y="3106696"/>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92" name="直接箭头连接符 91">
              <a:extLst>
                <a:ext uri="{FF2B5EF4-FFF2-40B4-BE49-F238E27FC236}">
                  <a16:creationId xmlns:a16="http://schemas.microsoft.com/office/drawing/2014/main" id="{0BD79B5F-13C1-418D-A360-2109320959CD}"/>
                </a:ext>
              </a:extLst>
            </p:cNvPr>
            <p:cNvCxnSpPr>
              <a:cxnSpLocks/>
            </p:cNvCxnSpPr>
            <p:nvPr/>
          </p:nvCxnSpPr>
          <p:spPr>
            <a:xfrm>
              <a:off x="9543403" y="3207707"/>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93" name="直接箭头连接符 92">
              <a:extLst>
                <a:ext uri="{FF2B5EF4-FFF2-40B4-BE49-F238E27FC236}">
                  <a16:creationId xmlns:a16="http://schemas.microsoft.com/office/drawing/2014/main" id="{440136CA-5F8B-4E7D-B6E8-9069891ECA12}"/>
                </a:ext>
              </a:extLst>
            </p:cNvPr>
            <p:cNvCxnSpPr>
              <a:cxnSpLocks/>
            </p:cNvCxnSpPr>
            <p:nvPr/>
          </p:nvCxnSpPr>
          <p:spPr>
            <a:xfrm>
              <a:off x="9543403" y="3307771"/>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94" name="直接箭头连接符 93">
              <a:extLst>
                <a:ext uri="{FF2B5EF4-FFF2-40B4-BE49-F238E27FC236}">
                  <a16:creationId xmlns:a16="http://schemas.microsoft.com/office/drawing/2014/main" id="{B6B3A319-40E3-4DA8-B219-D3DAB50FE038}"/>
                </a:ext>
              </a:extLst>
            </p:cNvPr>
            <p:cNvCxnSpPr>
              <a:cxnSpLocks/>
            </p:cNvCxnSpPr>
            <p:nvPr/>
          </p:nvCxnSpPr>
          <p:spPr>
            <a:xfrm>
              <a:off x="9543403" y="3426729"/>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95" name="直接箭头连接符 94">
              <a:extLst>
                <a:ext uri="{FF2B5EF4-FFF2-40B4-BE49-F238E27FC236}">
                  <a16:creationId xmlns:a16="http://schemas.microsoft.com/office/drawing/2014/main" id="{1889617E-C0CB-4272-A244-9588AB388C25}"/>
                </a:ext>
              </a:extLst>
            </p:cNvPr>
            <p:cNvCxnSpPr>
              <a:cxnSpLocks/>
            </p:cNvCxnSpPr>
            <p:nvPr/>
          </p:nvCxnSpPr>
          <p:spPr>
            <a:xfrm>
              <a:off x="9543403" y="3526793"/>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99" name="直接箭头连接符 98">
              <a:extLst>
                <a:ext uri="{FF2B5EF4-FFF2-40B4-BE49-F238E27FC236}">
                  <a16:creationId xmlns:a16="http://schemas.microsoft.com/office/drawing/2014/main" id="{62E9B61F-3074-4ED5-9561-1CFAC122A168}"/>
                </a:ext>
              </a:extLst>
            </p:cNvPr>
            <p:cNvCxnSpPr>
              <a:cxnSpLocks/>
            </p:cNvCxnSpPr>
            <p:nvPr/>
          </p:nvCxnSpPr>
          <p:spPr>
            <a:xfrm>
              <a:off x="7834331" y="2436815"/>
              <a:ext cx="333750" cy="0"/>
            </a:xfrm>
            <a:prstGeom prst="straightConnector1">
              <a:avLst/>
            </a:prstGeom>
            <a:ln w="9525" cap="flat" cmpd="sng" algn="ctr">
              <a:solidFill>
                <a:schemeClr val="accent3"/>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0" name="直接箭头连接符 99">
              <a:extLst>
                <a:ext uri="{FF2B5EF4-FFF2-40B4-BE49-F238E27FC236}">
                  <a16:creationId xmlns:a16="http://schemas.microsoft.com/office/drawing/2014/main" id="{BDE3E4DB-B8DA-4E61-B288-645F8536009E}"/>
                </a:ext>
              </a:extLst>
            </p:cNvPr>
            <p:cNvCxnSpPr>
              <a:cxnSpLocks/>
            </p:cNvCxnSpPr>
            <p:nvPr/>
          </p:nvCxnSpPr>
          <p:spPr>
            <a:xfrm>
              <a:off x="7834331" y="2536879"/>
              <a:ext cx="333750" cy="0"/>
            </a:xfrm>
            <a:prstGeom prst="straightConnector1">
              <a:avLst/>
            </a:prstGeom>
            <a:ln w="9525" cap="flat" cmpd="sng" algn="ctr">
              <a:solidFill>
                <a:schemeClr val="accent3"/>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1" name="直接箭头连接符 100">
              <a:extLst>
                <a:ext uri="{FF2B5EF4-FFF2-40B4-BE49-F238E27FC236}">
                  <a16:creationId xmlns:a16="http://schemas.microsoft.com/office/drawing/2014/main" id="{28AF3760-AD98-46C8-BF1C-873F605872AD}"/>
                </a:ext>
              </a:extLst>
            </p:cNvPr>
            <p:cNvCxnSpPr>
              <a:cxnSpLocks/>
            </p:cNvCxnSpPr>
            <p:nvPr/>
          </p:nvCxnSpPr>
          <p:spPr>
            <a:xfrm>
              <a:off x="7834331" y="3201762"/>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2" name="直接箭头连接符 101">
              <a:extLst>
                <a:ext uri="{FF2B5EF4-FFF2-40B4-BE49-F238E27FC236}">
                  <a16:creationId xmlns:a16="http://schemas.microsoft.com/office/drawing/2014/main" id="{C9AA7991-6FEF-4789-AAFB-03FF856AA945}"/>
                </a:ext>
              </a:extLst>
            </p:cNvPr>
            <p:cNvCxnSpPr>
              <a:cxnSpLocks/>
            </p:cNvCxnSpPr>
            <p:nvPr/>
          </p:nvCxnSpPr>
          <p:spPr>
            <a:xfrm>
              <a:off x="7834331" y="3301826"/>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3" name="直接箭头连接符 102">
              <a:extLst>
                <a:ext uri="{FF2B5EF4-FFF2-40B4-BE49-F238E27FC236}">
                  <a16:creationId xmlns:a16="http://schemas.microsoft.com/office/drawing/2014/main" id="{1F353576-D609-4855-ACC9-AA4F56332C73}"/>
                </a:ext>
              </a:extLst>
            </p:cNvPr>
            <p:cNvCxnSpPr>
              <a:cxnSpLocks/>
            </p:cNvCxnSpPr>
            <p:nvPr/>
          </p:nvCxnSpPr>
          <p:spPr>
            <a:xfrm>
              <a:off x="7834331" y="3412831"/>
              <a:ext cx="333750" cy="0"/>
            </a:xfrm>
            <a:prstGeom prst="straightConnector1">
              <a:avLst/>
            </a:prstGeom>
            <a:ln w="9525" cap="flat" cmpd="sng" algn="ctr">
              <a:solidFill>
                <a:schemeClr val="accent3"/>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4" name="直接箭头连接符 103">
              <a:extLst>
                <a:ext uri="{FF2B5EF4-FFF2-40B4-BE49-F238E27FC236}">
                  <a16:creationId xmlns:a16="http://schemas.microsoft.com/office/drawing/2014/main" id="{69CF61DE-EF95-4ACC-9B66-7A40F41E3B07}"/>
                </a:ext>
              </a:extLst>
            </p:cNvPr>
            <p:cNvCxnSpPr>
              <a:cxnSpLocks/>
            </p:cNvCxnSpPr>
            <p:nvPr/>
          </p:nvCxnSpPr>
          <p:spPr>
            <a:xfrm>
              <a:off x="7834331" y="3512895"/>
              <a:ext cx="333750" cy="0"/>
            </a:xfrm>
            <a:prstGeom prst="straightConnector1">
              <a:avLst/>
            </a:prstGeom>
            <a:ln w="9525" cap="flat" cmpd="sng" algn="ctr">
              <a:solidFill>
                <a:schemeClr val="accent3"/>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5" name="直接箭头连接符 104">
              <a:extLst>
                <a:ext uri="{FF2B5EF4-FFF2-40B4-BE49-F238E27FC236}">
                  <a16:creationId xmlns:a16="http://schemas.microsoft.com/office/drawing/2014/main" id="{5FDD1FF2-BC39-44FF-AD6D-3C83DCB533C6}"/>
                </a:ext>
              </a:extLst>
            </p:cNvPr>
            <p:cNvCxnSpPr>
              <a:cxnSpLocks/>
            </p:cNvCxnSpPr>
            <p:nvPr/>
          </p:nvCxnSpPr>
          <p:spPr>
            <a:xfrm>
              <a:off x="7834331" y="4110127"/>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6" name="直接箭头连接符 105">
              <a:extLst>
                <a:ext uri="{FF2B5EF4-FFF2-40B4-BE49-F238E27FC236}">
                  <a16:creationId xmlns:a16="http://schemas.microsoft.com/office/drawing/2014/main" id="{5D911D00-E3CB-42C0-AAB0-F946FBB558AF}"/>
                </a:ext>
              </a:extLst>
            </p:cNvPr>
            <p:cNvCxnSpPr>
              <a:cxnSpLocks/>
            </p:cNvCxnSpPr>
            <p:nvPr/>
          </p:nvCxnSpPr>
          <p:spPr>
            <a:xfrm>
              <a:off x="7834331" y="4210191"/>
              <a:ext cx="333750" cy="0"/>
            </a:xfrm>
            <a:prstGeom prst="straightConnector1">
              <a:avLst/>
            </a:prstGeom>
            <a:ln w="9525" cap="flat" cmpd="sng" algn="ctr">
              <a:solidFill>
                <a:schemeClr val="dk1"/>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7" name="直接箭头连接符 106">
              <a:extLst>
                <a:ext uri="{FF2B5EF4-FFF2-40B4-BE49-F238E27FC236}">
                  <a16:creationId xmlns:a16="http://schemas.microsoft.com/office/drawing/2014/main" id="{0E4F6E7D-498B-41FD-B044-FB0623E164BA}"/>
                </a:ext>
              </a:extLst>
            </p:cNvPr>
            <p:cNvCxnSpPr>
              <a:cxnSpLocks/>
            </p:cNvCxnSpPr>
            <p:nvPr/>
          </p:nvCxnSpPr>
          <p:spPr>
            <a:xfrm>
              <a:off x="7834331" y="4321196"/>
              <a:ext cx="333750" cy="0"/>
            </a:xfrm>
            <a:prstGeom prst="straightConnector1">
              <a:avLst/>
            </a:prstGeom>
            <a:ln w="9525" cap="flat" cmpd="sng" algn="ctr">
              <a:solidFill>
                <a:schemeClr val="accent3"/>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cxnSp>
          <p:nvCxnSpPr>
            <p:cNvPr id="108" name="直接箭头连接符 107">
              <a:extLst>
                <a:ext uri="{FF2B5EF4-FFF2-40B4-BE49-F238E27FC236}">
                  <a16:creationId xmlns:a16="http://schemas.microsoft.com/office/drawing/2014/main" id="{3BE6BA6E-9C12-4C0F-A243-15729570F60D}"/>
                </a:ext>
              </a:extLst>
            </p:cNvPr>
            <p:cNvCxnSpPr>
              <a:cxnSpLocks/>
            </p:cNvCxnSpPr>
            <p:nvPr/>
          </p:nvCxnSpPr>
          <p:spPr>
            <a:xfrm>
              <a:off x="7834331" y="4421260"/>
              <a:ext cx="333750" cy="0"/>
            </a:xfrm>
            <a:prstGeom prst="straightConnector1">
              <a:avLst/>
            </a:prstGeom>
            <a:ln w="9525" cap="flat" cmpd="sng" algn="ctr">
              <a:solidFill>
                <a:schemeClr val="accent3"/>
              </a:solidFill>
              <a:prstDash val="solid"/>
              <a:round/>
              <a:headEnd type="none" w="med" len="med"/>
              <a:tailEnd type="stealth" w="med" len="med"/>
            </a:ln>
          </p:spPr>
          <p:style>
            <a:lnRef idx="0">
              <a:scrgbClr r="0" g="0" b="0"/>
            </a:lnRef>
            <a:fillRef idx="0">
              <a:scrgbClr r="0" g="0" b="0"/>
            </a:fillRef>
            <a:effectRef idx="0">
              <a:scrgbClr r="0" g="0" b="0"/>
            </a:effectRef>
            <a:fontRef idx="minor">
              <a:schemeClr val="tx1"/>
            </a:fontRef>
          </p:style>
        </p:cxnSp>
      </p:grpSp>
      <p:sp>
        <p:nvSpPr>
          <p:cNvPr id="133" name="文本框 132">
            <a:extLst>
              <a:ext uri="{FF2B5EF4-FFF2-40B4-BE49-F238E27FC236}">
                <a16:creationId xmlns:a16="http://schemas.microsoft.com/office/drawing/2014/main" id="{DBD5FC2B-2060-40FE-87DE-42340C36E53C}"/>
              </a:ext>
            </a:extLst>
          </p:cNvPr>
          <p:cNvSpPr txBox="1"/>
          <p:nvPr/>
        </p:nvSpPr>
        <p:spPr>
          <a:xfrm>
            <a:off x="726309" y="5150351"/>
            <a:ext cx="2312681" cy="523220"/>
          </a:xfrm>
          <a:prstGeom prst="rect">
            <a:avLst/>
          </a:prstGeom>
          <a:noFill/>
        </p:spPr>
        <p:txBody>
          <a:bodyPr wrap="square" rtlCol="0">
            <a:spAutoFit/>
          </a:bodyPr>
          <a:lstStyle/>
          <a:p>
            <a:r>
              <a:rPr lang="en-US" altLang="zh-CN" sz="2800" dirty="0">
                <a:solidFill>
                  <a:srgbClr val="1B1464"/>
                </a:solidFill>
                <a:latin typeface="Arial" panose="020B0604020202020204" pitchFamily="34" charset="0"/>
                <a:cs typeface="Arial" panose="020B0604020202020204" pitchFamily="34" charset="0"/>
              </a:rPr>
              <a:t>First phase</a:t>
            </a:r>
            <a:endParaRPr lang="zh-CN" altLang="en-US" sz="2800" dirty="0">
              <a:solidFill>
                <a:srgbClr val="1B1464"/>
              </a:solidFill>
              <a:latin typeface="Arial" panose="020B0604020202020204" pitchFamily="34" charset="0"/>
              <a:cs typeface="Arial" panose="020B0604020202020204" pitchFamily="34" charset="0"/>
            </a:endParaRPr>
          </a:p>
        </p:txBody>
      </p:sp>
      <p:sp>
        <p:nvSpPr>
          <p:cNvPr id="134" name="文本框 133">
            <a:extLst>
              <a:ext uri="{FF2B5EF4-FFF2-40B4-BE49-F238E27FC236}">
                <a16:creationId xmlns:a16="http://schemas.microsoft.com/office/drawing/2014/main" id="{8FBDB175-E3EA-4A7A-8D7D-B99BD7C63E9E}"/>
              </a:ext>
            </a:extLst>
          </p:cNvPr>
          <p:cNvSpPr txBox="1"/>
          <p:nvPr/>
        </p:nvSpPr>
        <p:spPr>
          <a:xfrm>
            <a:off x="5922223" y="5154533"/>
            <a:ext cx="2743200" cy="523220"/>
          </a:xfrm>
          <a:prstGeom prst="rect">
            <a:avLst/>
          </a:prstGeom>
          <a:noFill/>
        </p:spPr>
        <p:txBody>
          <a:bodyPr wrap="square" rtlCol="0">
            <a:spAutoFit/>
          </a:bodyPr>
          <a:lstStyle/>
          <a:p>
            <a:r>
              <a:rPr lang="en-US" altLang="zh-CN" sz="2800" dirty="0">
                <a:solidFill>
                  <a:srgbClr val="1B1464"/>
                </a:solidFill>
                <a:latin typeface="Arial" panose="020B0604020202020204" pitchFamily="34" charset="0"/>
                <a:cs typeface="Arial" panose="020B0604020202020204" pitchFamily="34" charset="0"/>
              </a:rPr>
              <a:t>Second phase</a:t>
            </a:r>
            <a:endParaRPr lang="zh-CN" altLang="en-US" sz="2800" dirty="0">
              <a:solidFill>
                <a:srgbClr val="1B14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55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21</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526307" cy="707974"/>
          </a:xfrm>
        </p:spPr>
        <p:txBody>
          <a:bodyPr>
            <a:normAutofit/>
          </a:bodyPr>
          <a:lstStyle/>
          <a:p>
            <a:r>
              <a:rPr lang="en-US" altLang="zh-CN" sz="3600" i="0" dirty="0">
                <a:latin typeface="Arial" panose="020B0604020202020204" pitchFamily="34" charset="0"/>
              </a:rPr>
              <a:t>First phase: generate specular path samples</a:t>
            </a:r>
            <a:endParaRPr lang="zh-CN" altLang="en-US" sz="3600" i="0" dirty="0">
              <a:latin typeface="Arial" panose="020B0604020202020204" pitchFamily="34" charset="0"/>
            </a:endParaRPr>
          </a:p>
        </p:txBody>
      </p:sp>
      <p:sp>
        <p:nvSpPr>
          <p:cNvPr id="181" name="文本框 180">
            <a:extLst>
              <a:ext uri="{FF2B5EF4-FFF2-40B4-BE49-F238E27FC236}">
                <a16:creationId xmlns:a16="http://schemas.microsoft.com/office/drawing/2014/main" id="{5EDF0EEA-618D-4A7D-861D-B8931E625F58}"/>
              </a:ext>
            </a:extLst>
          </p:cNvPr>
          <p:cNvSpPr txBox="1"/>
          <p:nvPr/>
        </p:nvSpPr>
        <p:spPr>
          <a:xfrm>
            <a:off x="5856514" y="1352035"/>
            <a:ext cx="6063343" cy="553998"/>
          </a:xfrm>
          <a:prstGeom prst="rect">
            <a:avLst/>
          </a:prstGeom>
          <a:noFill/>
        </p:spPr>
        <p:txBody>
          <a:bodyPr wrap="square" rtlCol="0">
            <a:spAutoFit/>
          </a:bodyPr>
          <a:lstStyle/>
          <a:p>
            <a:endParaRPr lang="en-US" altLang="zh-CN" sz="3000" dirty="0">
              <a:solidFill>
                <a:srgbClr val="1B1464"/>
              </a:solidFill>
              <a:latin typeface="Arial" panose="020B0604020202020204" pitchFamily="34" charset="0"/>
              <a:cs typeface="Arial" panose="020B0604020202020204" pitchFamily="34" charset="0"/>
              <a:sym typeface="Wingdings 2" panose="05020102010507070707" pitchFamily="18" charset="2"/>
            </a:endParaRPr>
          </a:p>
        </p:txBody>
      </p:sp>
      <p:pic>
        <p:nvPicPr>
          <p:cNvPr id="39" name="图片 38">
            <a:extLst>
              <a:ext uri="{FF2B5EF4-FFF2-40B4-BE49-F238E27FC236}">
                <a16:creationId xmlns:a16="http://schemas.microsoft.com/office/drawing/2014/main" id="{9A99F3C1-10CC-413E-ABBC-DFEC460C9B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074" y="1784155"/>
            <a:ext cx="4659410" cy="3507399"/>
          </a:xfrm>
          <a:prstGeom prst="rect">
            <a:avLst/>
          </a:prstGeom>
        </p:spPr>
      </p:pic>
      <p:grpSp>
        <p:nvGrpSpPr>
          <p:cNvPr id="36" name="组合 35">
            <a:extLst>
              <a:ext uri="{FF2B5EF4-FFF2-40B4-BE49-F238E27FC236}">
                <a16:creationId xmlns:a16="http://schemas.microsoft.com/office/drawing/2014/main" id="{41B56C4F-AB2F-4782-924E-45FA73368DD9}"/>
              </a:ext>
            </a:extLst>
          </p:cNvPr>
          <p:cNvGrpSpPr/>
          <p:nvPr/>
        </p:nvGrpSpPr>
        <p:grpSpPr>
          <a:xfrm>
            <a:off x="7001781" y="4448300"/>
            <a:ext cx="2336846" cy="782533"/>
            <a:chOff x="7349031" y="4286250"/>
            <a:chExt cx="2336846" cy="801489"/>
          </a:xfrm>
        </p:grpSpPr>
        <p:sp>
          <p:nvSpPr>
            <p:cNvPr id="7" name="文本框 6">
              <a:extLst>
                <a:ext uri="{FF2B5EF4-FFF2-40B4-BE49-F238E27FC236}">
                  <a16:creationId xmlns:a16="http://schemas.microsoft.com/office/drawing/2014/main" id="{ED67C737-7C79-4EDA-96EB-4B08171BCC60}"/>
                </a:ext>
              </a:extLst>
            </p:cNvPr>
            <p:cNvSpPr txBox="1"/>
            <p:nvPr/>
          </p:nvSpPr>
          <p:spPr>
            <a:xfrm>
              <a:off x="7349031" y="4286250"/>
              <a:ext cx="553998" cy="728741"/>
            </a:xfrm>
            <a:prstGeom prst="rect">
              <a:avLst/>
            </a:prstGeom>
            <a:noFill/>
          </p:spPr>
          <p:txBody>
            <a:bodyPr vert="eaVert" wrap="square" rtlCol="0">
              <a:spAutoFit/>
            </a:bodyPr>
            <a:lstStyle/>
            <a:p>
              <a:r>
                <a:rPr lang="en-US" altLang="zh-CN" sz="2400" b="1" dirty="0">
                  <a:solidFill>
                    <a:srgbClr val="1B1464"/>
                  </a:solidFill>
                  <a:latin typeface="Arial" panose="020B0604020202020204" pitchFamily="34" charset="0"/>
                  <a:ea typeface="+mj-ea"/>
                  <a:cs typeface="Arial" panose="020B0604020202020204" pitchFamily="34" charset="0"/>
                </a:rPr>
                <a:t>……</a:t>
              </a:r>
              <a:endParaRPr lang="zh-CN" altLang="en-US" sz="2400" b="1" dirty="0">
                <a:solidFill>
                  <a:srgbClr val="1B1464"/>
                </a:solidFill>
                <a:latin typeface="Arial" panose="020B0604020202020204" pitchFamily="34" charset="0"/>
                <a:ea typeface="+mj-ea"/>
                <a:cs typeface="Arial" panose="020B0604020202020204" pitchFamily="34" charset="0"/>
              </a:endParaRPr>
            </a:p>
          </p:txBody>
        </p:sp>
        <p:sp>
          <p:nvSpPr>
            <p:cNvPr id="17" name="文本框 16">
              <a:extLst>
                <a:ext uri="{FF2B5EF4-FFF2-40B4-BE49-F238E27FC236}">
                  <a16:creationId xmlns:a16="http://schemas.microsoft.com/office/drawing/2014/main" id="{5D3DE5E8-9130-41CA-8C2E-7DE1627B1598}"/>
                </a:ext>
              </a:extLst>
            </p:cNvPr>
            <p:cNvSpPr txBox="1"/>
            <p:nvPr/>
          </p:nvSpPr>
          <p:spPr>
            <a:xfrm>
              <a:off x="9131879" y="4358998"/>
              <a:ext cx="553998" cy="728741"/>
            </a:xfrm>
            <a:prstGeom prst="rect">
              <a:avLst/>
            </a:prstGeom>
            <a:noFill/>
          </p:spPr>
          <p:txBody>
            <a:bodyPr vert="eaVert" wrap="square" rtlCol="0">
              <a:spAutoFit/>
            </a:bodyPr>
            <a:lstStyle/>
            <a:p>
              <a:r>
                <a:rPr lang="en-US" altLang="zh-CN" sz="2400" b="1" dirty="0">
                  <a:solidFill>
                    <a:srgbClr val="1B1464"/>
                  </a:solidFill>
                  <a:latin typeface="Arial" panose="020B0604020202020204" pitchFamily="34" charset="0"/>
                  <a:ea typeface="+mj-ea"/>
                  <a:cs typeface="Arial" panose="020B0604020202020204" pitchFamily="34" charset="0"/>
                </a:rPr>
                <a:t>……</a:t>
              </a:r>
              <a:endParaRPr lang="zh-CN" altLang="en-US" sz="2400" b="1" dirty="0">
                <a:solidFill>
                  <a:srgbClr val="1B1464"/>
                </a:solidFill>
                <a:latin typeface="Arial" panose="020B0604020202020204" pitchFamily="34" charset="0"/>
                <a:ea typeface="+mj-ea"/>
                <a:cs typeface="Arial" panose="020B0604020202020204" pitchFamily="34" charset="0"/>
              </a:endParaRPr>
            </a:p>
          </p:txBody>
        </p:sp>
      </p:grpSp>
      <p:cxnSp>
        <p:nvCxnSpPr>
          <p:cNvPr id="20" name="直接箭头连接符 19">
            <a:extLst>
              <a:ext uri="{FF2B5EF4-FFF2-40B4-BE49-F238E27FC236}">
                <a16:creationId xmlns:a16="http://schemas.microsoft.com/office/drawing/2014/main" id="{EF5C2540-18C8-468E-9BC2-129D06085CCA}"/>
              </a:ext>
            </a:extLst>
          </p:cNvPr>
          <p:cNvCxnSpPr>
            <a:cxnSpLocks/>
            <a:endCxn id="9" idx="1"/>
          </p:cNvCxnSpPr>
          <p:nvPr/>
        </p:nvCxnSpPr>
        <p:spPr>
          <a:xfrm flipV="1">
            <a:off x="3815999" y="2166053"/>
            <a:ext cx="2575300" cy="672343"/>
          </a:xfrm>
          <a:prstGeom prst="straightConnector1">
            <a:avLst/>
          </a:prstGeom>
          <a:ln w="28575">
            <a:solidFill>
              <a:srgbClr val="FFC30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76243AFB-004B-4649-AE78-8CF6C2296973}"/>
              </a:ext>
            </a:extLst>
          </p:cNvPr>
          <p:cNvCxnSpPr>
            <a:cxnSpLocks/>
            <a:endCxn id="4" idx="1"/>
          </p:cNvCxnSpPr>
          <p:nvPr/>
        </p:nvCxnSpPr>
        <p:spPr>
          <a:xfrm>
            <a:off x="4436076" y="3138616"/>
            <a:ext cx="1955223" cy="619853"/>
          </a:xfrm>
          <a:prstGeom prst="straightConnector1">
            <a:avLst/>
          </a:prstGeom>
          <a:ln w="28575">
            <a:solidFill>
              <a:srgbClr val="FFC30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21E62213-3FBC-4DBE-B133-0640A909EB49}"/>
              </a:ext>
            </a:extLst>
          </p:cNvPr>
          <p:cNvCxnSpPr>
            <a:cxnSpLocks/>
            <a:endCxn id="5" idx="1"/>
          </p:cNvCxnSpPr>
          <p:nvPr/>
        </p:nvCxnSpPr>
        <p:spPr>
          <a:xfrm>
            <a:off x="3588152" y="3958542"/>
            <a:ext cx="2803147" cy="1873991"/>
          </a:xfrm>
          <a:prstGeom prst="straightConnector1">
            <a:avLst/>
          </a:prstGeom>
          <a:ln w="28575">
            <a:solidFill>
              <a:srgbClr val="FFC306"/>
            </a:solidFill>
            <a:tailEnd type="triangle"/>
          </a:ln>
        </p:spPr>
        <p:style>
          <a:lnRef idx="1">
            <a:schemeClr val="accent1"/>
          </a:lnRef>
          <a:fillRef idx="0">
            <a:schemeClr val="accent1"/>
          </a:fillRef>
          <a:effectRef idx="0">
            <a:schemeClr val="accent1"/>
          </a:effectRef>
          <a:fontRef idx="minor">
            <a:schemeClr val="tx1"/>
          </a:fontRef>
        </p:style>
      </p:cxnSp>
      <p:grpSp>
        <p:nvGrpSpPr>
          <p:cNvPr id="30" name="组合 29">
            <a:extLst>
              <a:ext uri="{FF2B5EF4-FFF2-40B4-BE49-F238E27FC236}">
                <a16:creationId xmlns:a16="http://schemas.microsoft.com/office/drawing/2014/main" id="{BA9E904D-55C0-44D0-9E75-567BA9C52711}"/>
              </a:ext>
            </a:extLst>
          </p:cNvPr>
          <p:cNvGrpSpPr/>
          <p:nvPr/>
        </p:nvGrpSpPr>
        <p:grpSpPr>
          <a:xfrm>
            <a:off x="6391299" y="1446053"/>
            <a:ext cx="4522774" cy="1512000"/>
            <a:chOff x="6738549" y="1226128"/>
            <a:chExt cx="4522774" cy="1512000"/>
          </a:xfrm>
        </p:grpSpPr>
        <p:pic>
          <p:nvPicPr>
            <p:cNvPr id="9" name="图片 8">
              <a:extLst>
                <a:ext uri="{FF2B5EF4-FFF2-40B4-BE49-F238E27FC236}">
                  <a16:creationId xmlns:a16="http://schemas.microsoft.com/office/drawing/2014/main" id="{54BA348D-C945-4BB1-A4BD-0C3A1DE7B6B1}"/>
                </a:ext>
              </a:extLst>
            </p:cNvPr>
            <p:cNvPicPr>
              <a:picLocks noChangeAspect="1"/>
            </p:cNvPicPr>
            <p:nvPr/>
          </p:nvPicPr>
          <p:blipFill>
            <a:blip r:embed="rId4"/>
            <a:stretch>
              <a:fillRect/>
            </a:stretch>
          </p:blipFill>
          <p:spPr>
            <a:xfrm>
              <a:off x="6738549" y="1226128"/>
              <a:ext cx="1914894" cy="1440000"/>
            </a:xfrm>
            <a:prstGeom prst="rect">
              <a:avLst/>
            </a:prstGeom>
          </p:spPr>
        </p:pic>
        <p:pic>
          <p:nvPicPr>
            <p:cNvPr id="10" name="图片 9">
              <a:extLst>
                <a:ext uri="{FF2B5EF4-FFF2-40B4-BE49-F238E27FC236}">
                  <a16:creationId xmlns:a16="http://schemas.microsoft.com/office/drawing/2014/main" id="{C91DEA71-48E0-4133-92FD-B5ACABB9AC7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723252" y="1226128"/>
              <a:ext cx="1479658" cy="1512000"/>
            </a:xfrm>
            <a:prstGeom prst="rect">
              <a:avLst/>
            </a:prstGeom>
          </p:spPr>
        </p:pic>
        <p:sp>
          <p:nvSpPr>
            <p:cNvPr id="31" name="文本框 30">
              <a:extLst>
                <a:ext uri="{FF2B5EF4-FFF2-40B4-BE49-F238E27FC236}">
                  <a16:creationId xmlns:a16="http://schemas.microsoft.com/office/drawing/2014/main" id="{4335EA75-1713-4849-8286-529A90D406F8}"/>
                </a:ext>
              </a:extLst>
            </p:cNvPr>
            <p:cNvSpPr txBox="1"/>
            <p:nvPr/>
          </p:nvSpPr>
          <p:spPr>
            <a:xfrm>
              <a:off x="10732148" y="1695882"/>
              <a:ext cx="529175"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8</a:t>
              </a:r>
              <a:endParaRPr lang="zh-CN" altLang="en-US" sz="2400" dirty="0">
                <a:solidFill>
                  <a:srgbClr val="1B1464"/>
                </a:solidFill>
                <a:latin typeface="Arial" panose="020B0604020202020204" pitchFamily="34" charset="0"/>
                <a:cs typeface="Arial" panose="020B0604020202020204" pitchFamily="34" charset="0"/>
              </a:endParaRPr>
            </a:p>
          </p:txBody>
        </p:sp>
      </p:grpSp>
      <p:grpSp>
        <p:nvGrpSpPr>
          <p:cNvPr id="34" name="组合 33">
            <a:extLst>
              <a:ext uri="{FF2B5EF4-FFF2-40B4-BE49-F238E27FC236}">
                <a16:creationId xmlns:a16="http://schemas.microsoft.com/office/drawing/2014/main" id="{22DA7F30-60E1-463A-8624-114EFF07368E}"/>
              </a:ext>
            </a:extLst>
          </p:cNvPr>
          <p:cNvGrpSpPr/>
          <p:nvPr/>
        </p:nvGrpSpPr>
        <p:grpSpPr>
          <a:xfrm>
            <a:off x="6391299" y="3038469"/>
            <a:ext cx="4522775" cy="1512000"/>
            <a:chOff x="6738549" y="2806969"/>
            <a:chExt cx="4522775" cy="1512000"/>
          </a:xfrm>
        </p:grpSpPr>
        <p:pic>
          <p:nvPicPr>
            <p:cNvPr id="2" name="图片 1">
              <a:extLst>
                <a:ext uri="{FF2B5EF4-FFF2-40B4-BE49-F238E27FC236}">
                  <a16:creationId xmlns:a16="http://schemas.microsoft.com/office/drawing/2014/main" id="{96218DF3-46F0-4C28-B6CB-61966F3E290A}"/>
                </a:ext>
              </a:extLst>
            </p:cNvPr>
            <p:cNvPicPr>
              <a:picLocks noChangeAspect="1"/>
            </p:cNvPicPr>
            <p:nvPr/>
          </p:nvPicPr>
          <p:blipFill>
            <a:blip r:embed="rId7"/>
            <a:stretch>
              <a:fillRect/>
            </a:stretch>
          </p:blipFill>
          <p:spPr>
            <a:xfrm>
              <a:off x="8704279" y="2806969"/>
              <a:ext cx="1479658" cy="1512000"/>
            </a:xfrm>
            <a:prstGeom prst="rect">
              <a:avLst/>
            </a:prstGeom>
          </p:spPr>
        </p:pic>
        <p:pic>
          <p:nvPicPr>
            <p:cNvPr id="4" name="图片 3">
              <a:extLst>
                <a:ext uri="{FF2B5EF4-FFF2-40B4-BE49-F238E27FC236}">
                  <a16:creationId xmlns:a16="http://schemas.microsoft.com/office/drawing/2014/main" id="{FC448FB9-49B3-42F5-9947-5CC49F94B47A}"/>
                </a:ext>
              </a:extLst>
            </p:cNvPr>
            <p:cNvPicPr>
              <a:picLocks noChangeAspect="1"/>
            </p:cNvPicPr>
            <p:nvPr/>
          </p:nvPicPr>
          <p:blipFill>
            <a:blip r:embed="rId8"/>
            <a:stretch>
              <a:fillRect/>
            </a:stretch>
          </p:blipFill>
          <p:spPr>
            <a:xfrm>
              <a:off x="6738549" y="2806969"/>
              <a:ext cx="1914894" cy="1440000"/>
            </a:xfrm>
            <a:prstGeom prst="rect">
              <a:avLst/>
            </a:prstGeom>
          </p:spPr>
        </p:pic>
        <p:sp>
          <p:nvSpPr>
            <p:cNvPr id="32" name="文本框 31">
              <a:extLst>
                <a:ext uri="{FF2B5EF4-FFF2-40B4-BE49-F238E27FC236}">
                  <a16:creationId xmlns:a16="http://schemas.microsoft.com/office/drawing/2014/main" id="{5930053B-1F58-4A59-A54A-7D04554F6E65}"/>
                </a:ext>
              </a:extLst>
            </p:cNvPr>
            <p:cNvSpPr txBox="1"/>
            <p:nvPr/>
          </p:nvSpPr>
          <p:spPr>
            <a:xfrm>
              <a:off x="10732149" y="3278450"/>
              <a:ext cx="529175"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5</a:t>
              </a:r>
              <a:endParaRPr lang="zh-CN" altLang="en-US" sz="2400" dirty="0">
                <a:solidFill>
                  <a:srgbClr val="1B1464"/>
                </a:solidFill>
                <a:latin typeface="Arial" panose="020B0604020202020204" pitchFamily="34" charset="0"/>
                <a:cs typeface="Arial" panose="020B0604020202020204" pitchFamily="34" charset="0"/>
              </a:endParaRPr>
            </a:p>
          </p:txBody>
        </p:sp>
      </p:grpSp>
      <p:grpSp>
        <p:nvGrpSpPr>
          <p:cNvPr id="37" name="组合 36">
            <a:extLst>
              <a:ext uri="{FF2B5EF4-FFF2-40B4-BE49-F238E27FC236}">
                <a16:creationId xmlns:a16="http://schemas.microsoft.com/office/drawing/2014/main" id="{0CE21415-975B-4D89-9C93-C3459B0967AE}"/>
              </a:ext>
            </a:extLst>
          </p:cNvPr>
          <p:cNvGrpSpPr/>
          <p:nvPr/>
        </p:nvGrpSpPr>
        <p:grpSpPr>
          <a:xfrm>
            <a:off x="6391299" y="5112533"/>
            <a:ext cx="4511270" cy="1512000"/>
            <a:chOff x="6738549" y="5112533"/>
            <a:chExt cx="4511270" cy="1512000"/>
          </a:xfrm>
        </p:grpSpPr>
        <p:grpSp>
          <p:nvGrpSpPr>
            <p:cNvPr id="35" name="组合 34">
              <a:extLst>
                <a:ext uri="{FF2B5EF4-FFF2-40B4-BE49-F238E27FC236}">
                  <a16:creationId xmlns:a16="http://schemas.microsoft.com/office/drawing/2014/main" id="{17517C19-48B3-435D-B062-34222A0459D6}"/>
                </a:ext>
              </a:extLst>
            </p:cNvPr>
            <p:cNvGrpSpPr/>
            <p:nvPr/>
          </p:nvGrpSpPr>
          <p:grpSpPr>
            <a:xfrm>
              <a:off x="6738549" y="5112533"/>
              <a:ext cx="3469630" cy="1512000"/>
              <a:chOff x="6738549" y="5112533"/>
              <a:chExt cx="3469630" cy="1512000"/>
            </a:xfrm>
          </p:grpSpPr>
          <p:pic>
            <p:nvPicPr>
              <p:cNvPr id="5" name="图片 4">
                <a:extLst>
                  <a:ext uri="{FF2B5EF4-FFF2-40B4-BE49-F238E27FC236}">
                    <a16:creationId xmlns:a16="http://schemas.microsoft.com/office/drawing/2014/main" id="{B3571326-D3E6-4B75-8530-8C0722189E7B}"/>
                  </a:ext>
                </a:extLst>
              </p:cNvPr>
              <p:cNvPicPr>
                <a:picLocks noChangeAspect="1"/>
              </p:cNvPicPr>
              <p:nvPr/>
            </p:nvPicPr>
            <p:blipFill>
              <a:blip r:embed="rId9"/>
              <a:stretch>
                <a:fillRect/>
              </a:stretch>
            </p:blipFill>
            <p:spPr>
              <a:xfrm>
                <a:off x="6738549" y="5112533"/>
                <a:ext cx="1914894" cy="1440000"/>
              </a:xfrm>
              <a:prstGeom prst="rect">
                <a:avLst/>
              </a:prstGeom>
            </p:spPr>
          </p:pic>
          <p:pic>
            <p:nvPicPr>
              <p:cNvPr id="6" name="图片 5">
                <a:extLst>
                  <a:ext uri="{FF2B5EF4-FFF2-40B4-BE49-F238E27FC236}">
                    <a16:creationId xmlns:a16="http://schemas.microsoft.com/office/drawing/2014/main" id="{F236FA7A-C04A-4D77-BA4F-614B5CBFB8F7}"/>
                  </a:ext>
                </a:extLst>
              </p:cNvPr>
              <p:cNvPicPr>
                <a:picLocks noChangeAspect="1"/>
              </p:cNvPicPr>
              <p:nvPr/>
            </p:nvPicPr>
            <p:blipFill>
              <a:blip r:embed="rId10"/>
              <a:stretch>
                <a:fillRect/>
              </a:stretch>
            </p:blipFill>
            <p:spPr>
              <a:xfrm>
                <a:off x="8704279" y="5112533"/>
                <a:ext cx="1503900" cy="1512000"/>
              </a:xfrm>
              <a:prstGeom prst="rect">
                <a:avLst/>
              </a:prstGeom>
            </p:spPr>
          </p:pic>
        </p:grpSp>
        <p:sp>
          <p:nvSpPr>
            <p:cNvPr id="33" name="文本框 32">
              <a:extLst>
                <a:ext uri="{FF2B5EF4-FFF2-40B4-BE49-F238E27FC236}">
                  <a16:creationId xmlns:a16="http://schemas.microsoft.com/office/drawing/2014/main" id="{9548BA52-E45B-4C77-8B91-6D11472FDF4E}"/>
                </a:ext>
              </a:extLst>
            </p:cNvPr>
            <p:cNvSpPr txBox="1"/>
            <p:nvPr/>
          </p:nvSpPr>
          <p:spPr>
            <a:xfrm>
              <a:off x="10720644" y="5601700"/>
              <a:ext cx="529175"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3</a:t>
              </a:r>
              <a:endParaRPr lang="zh-CN" altLang="en-US" sz="2400" dirty="0">
                <a:solidFill>
                  <a:srgbClr val="1B1464"/>
                </a:solidFill>
                <a:latin typeface="Arial" panose="020B0604020202020204" pitchFamily="34" charset="0"/>
                <a:cs typeface="Arial" panose="020B0604020202020204" pitchFamily="34" charset="0"/>
              </a:endParaRPr>
            </a:p>
          </p:txBody>
        </p:sp>
      </p:grpSp>
      <p:sp>
        <p:nvSpPr>
          <p:cNvPr id="29" name="矩形 28">
            <a:extLst>
              <a:ext uri="{FF2B5EF4-FFF2-40B4-BE49-F238E27FC236}">
                <a16:creationId xmlns:a16="http://schemas.microsoft.com/office/drawing/2014/main" id="{DCBE49C1-148D-43E1-9A29-03A84EE3C3F1}"/>
              </a:ext>
            </a:extLst>
          </p:cNvPr>
          <p:cNvSpPr/>
          <p:nvPr/>
        </p:nvSpPr>
        <p:spPr>
          <a:xfrm>
            <a:off x="1819613" y="5391187"/>
            <a:ext cx="2647648" cy="830997"/>
          </a:xfrm>
          <a:prstGeom prst="rect">
            <a:avLst/>
          </a:prstGeom>
        </p:spPr>
        <p:txBody>
          <a:bodyPr wrap="none">
            <a:spAutoFit/>
          </a:bodyPr>
          <a:lstStyle/>
          <a:p>
            <a:pPr algn="ctr"/>
            <a:r>
              <a:rPr lang="en-US" altLang="zh-CN" sz="2400" dirty="0">
                <a:solidFill>
                  <a:srgbClr val="1B1464"/>
                </a:solidFill>
                <a:latin typeface="Arial" panose="020B0604020202020204" pitchFamily="34" charset="0"/>
                <a:cs typeface="Arial" panose="020B0604020202020204" pitchFamily="34" charset="0"/>
                <a:sym typeface="Wingdings 2" panose="05020102010507070707" pitchFamily="18" charset="2"/>
              </a:rPr>
              <a:t>Biased SMS </a:t>
            </a:r>
          </a:p>
          <a:p>
            <a:r>
              <a:rPr lang="en-US" altLang="zh-CN" sz="2400" dirty="0">
                <a:solidFill>
                  <a:srgbClr val="1B1464"/>
                </a:solidFill>
                <a:latin typeface="Arial" panose="020B0604020202020204" pitchFamily="34" charset="0"/>
                <a:cs typeface="Arial" panose="020B0604020202020204" pitchFamily="34" charset="0"/>
                <a:sym typeface="Wingdings 2" panose="05020102010507070707" pitchFamily="18" charset="2"/>
              </a:rPr>
              <a:t>with less budget</a:t>
            </a:r>
            <a:endParaRPr lang="zh-CN" altLang="en-US" sz="2400" dirty="0"/>
          </a:p>
        </p:txBody>
      </p:sp>
      <p:sp>
        <p:nvSpPr>
          <p:cNvPr id="13" name="文本框 12">
            <a:extLst>
              <a:ext uri="{FF2B5EF4-FFF2-40B4-BE49-F238E27FC236}">
                <a16:creationId xmlns:a16="http://schemas.microsoft.com/office/drawing/2014/main" id="{1E486C09-B789-4F75-31C0-6B5488A080D1}"/>
              </a:ext>
            </a:extLst>
          </p:cNvPr>
          <p:cNvSpPr txBox="1"/>
          <p:nvPr/>
        </p:nvSpPr>
        <p:spPr>
          <a:xfrm>
            <a:off x="9763060" y="975595"/>
            <a:ext cx="1964022"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 solutions</a:t>
            </a:r>
          </a:p>
        </p:txBody>
      </p:sp>
      <p:sp>
        <p:nvSpPr>
          <p:cNvPr id="14" name="文本框 13">
            <a:extLst>
              <a:ext uri="{FF2B5EF4-FFF2-40B4-BE49-F238E27FC236}">
                <a16:creationId xmlns:a16="http://schemas.microsoft.com/office/drawing/2014/main" id="{AC7C99CA-2B73-F2BB-8B45-6A66B5A2CDF7}"/>
              </a:ext>
            </a:extLst>
          </p:cNvPr>
          <p:cNvSpPr txBox="1"/>
          <p:nvPr/>
        </p:nvSpPr>
        <p:spPr>
          <a:xfrm>
            <a:off x="6716016" y="989974"/>
            <a:ext cx="2659473" cy="461665"/>
          </a:xfrm>
          <a:prstGeom prst="rect">
            <a:avLst/>
          </a:prstGeom>
          <a:noFill/>
        </p:spPr>
        <p:txBody>
          <a:bodyPr wrap="square" rtlCol="0">
            <a:spAutoFit/>
          </a:bodyPr>
          <a:lstStyle/>
          <a:p>
            <a:r>
              <a:rPr lang="zh-CN" altLang="en-US" sz="2400" dirty="0">
                <a:solidFill>
                  <a:srgbClr val="1B1464"/>
                </a:solidFill>
                <a:latin typeface="Arial" panose="020B0604020202020204" pitchFamily="34" charset="0"/>
                <a:cs typeface="Arial" panose="020B0604020202020204" pitchFamily="34" charset="0"/>
              </a:rPr>
              <a:t>📍 </a:t>
            </a:r>
            <a:r>
              <a:rPr lang="en-US" altLang="zh-CN" sz="2400" dirty="0">
                <a:solidFill>
                  <a:srgbClr val="1B1464"/>
                </a:solidFill>
                <a:latin typeface="Arial" panose="020B0604020202020204" pitchFamily="34" charset="0"/>
                <a:cs typeface="Arial" panose="020B0604020202020204" pitchFamily="34" charset="0"/>
              </a:rPr>
              <a:t>Points position</a:t>
            </a:r>
          </a:p>
        </p:txBody>
      </p:sp>
    </p:spTree>
    <p:extLst>
      <p:ext uri="{BB962C8B-B14F-4D97-AF65-F5344CB8AC3E}">
        <p14:creationId xmlns:p14="http://schemas.microsoft.com/office/powerpoint/2010/main" val="38966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par>
                                <p:cTn id="37" presetID="22" presetClass="entr" presetSubtype="8"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526307" cy="707974"/>
          </a:xfrm>
        </p:spPr>
        <p:txBody>
          <a:bodyPr>
            <a:normAutofit/>
          </a:bodyPr>
          <a:lstStyle/>
          <a:p>
            <a:r>
              <a:rPr lang="en-US" altLang="zh-CN" sz="3600" i="0" dirty="0">
                <a:latin typeface="Arial" panose="020B0604020202020204" pitchFamily="34" charset="0"/>
              </a:rPr>
              <a:t>First phase: generate specular path samples</a:t>
            </a:r>
            <a:endParaRPr lang="zh-CN" altLang="en-US" sz="3600" i="0" dirty="0">
              <a:latin typeface="Arial" panose="020B0604020202020204" pitchFamily="34" charset="0"/>
            </a:endParaRPr>
          </a:p>
        </p:txBody>
      </p:sp>
      <p:pic>
        <p:nvPicPr>
          <p:cNvPr id="26" name="图片 25">
            <a:extLst>
              <a:ext uri="{FF2B5EF4-FFF2-40B4-BE49-F238E27FC236}">
                <a16:creationId xmlns:a16="http://schemas.microsoft.com/office/drawing/2014/main" id="{766DAAD1-C8FF-49EF-95F2-64F58016EE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68190" y="1748056"/>
            <a:ext cx="4466104" cy="3361886"/>
          </a:xfrm>
          <a:prstGeom prst="rect">
            <a:avLst/>
          </a:prstGeom>
        </p:spPr>
      </p:pic>
      <p:sp>
        <p:nvSpPr>
          <p:cNvPr id="4" name="文本框 3">
            <a:extLst>
              <a:ext uri="{FF2B5EF4-FFF2-40B4-BE49-F238E27FC236}">
                <a16:creationId xmlns:a16="http://schemas.microsoft.com/office/drawing/2014/main" id="{8C223F2D-941A-A93B-2DC9-FA4080AAC653}"/>
              </a:ext>
            </a:extLst>
          </p:cNvPr>
          <p:cNvSpPr txBox="1"/>
          <p:nvPr/>
        </p:nvSpPr>
        <p:spPr>
          <a:xfrm>
            <a:off x="7135970" y="3405141"/>
            <a:ext cx="3504430" cy="523220"/>
          </a:xfrm>
          <a:prstGeom prst="rect">
            <a:avLst/>
          </a:prstGeom>
          <a:noFill/>
        </p:spPr>
        <p:txBody>
          <a:bodyPr wrap="square" rtlCol="0">
            <a:spAutoFit/>
          </a:bodyPr>
          <a:lstStyle/>
          <a:p>
            <a:r>
              <a:rPr lang="zh-CN" altLang="en-US" sz="2800" b="1" dirty="0">
                <a:solidFill>
                  <a:srgbClr val="1B1464"/>
                </a:solidFill>
                <a:latin typeface="Arial" panose="020B0604020202020204" pitchFamily="34" charset="0"/>
                <a:cs typeface="Arial" panose="020B0604020202020204" pitchFamily="34" charset="0"/>
              </a:rPr>
              <a:t>📍 </a:t>
            </a:r>
            <a:r>
              <a:rPr lang="en-US" altLang="zh-CN" sz="2800" b="1" dirty="0">
                <a:solidFill>
                  <a:srgbClr val="1B1464"/>
                </a:solidFill>
                <a:latin typeface="Arial" panose="020B0604020202020204" pitchFamily="34" charset="0"/>
                <a:cs typeface="Arial" panose="020B0604020202020204" pitchFamily="34" charset="0"/>
              </a:rPr>
              <a:t>Points position</a:t>
            </a:r>
          </a:p>
        </p:txBody>
      </p:sp>
      <p:sp>
        <p:nvSpPr>
          <p:cNvPr id="5" name="文本框 4">
            <a:extLst>
              <a:ext uri="{FF2B5EF4-FFF2-40B4-BE49-F238E27FC236}">
                <a16:creationId xmlns:a16="http://schemas.microsoft.com/office/drawing/2014/main" id="{BD00DA23-9F16-C41E-F02B-CAFC2DE6DDA1}"/>
              </a:ext>
            </a:extLst>
          </p:cNvPr>
          <p:cNvSpPr txBox="1"/>
          <p:nvPr/>
        </p:nvSpPr>
        <p:spPr>
          <a:xfrm>
            <a:off x="7482846" y="2496636"/>
            <a:ext cx="2278917" cy="523220"/>
          </a:xfrm>
          <a:prstGeom prst="rect">
            <a:avLst/>
          </a:prstGeom>
          <a:noFill/>
        </p:spPr>
        <p:txBody>
          <a:bodyPr wrap="square" rtlCol="0">
            <a:spAutoFit/>
          </a:bodyPr>
          <a:lstStyle/>
          <a:p>
            <a:r>
              <a:rPr lang="en-US" altLang="zh-CN" sz="2800" b="1" dirty="0">
                <a:solidFill>
                  <a:srgbClr val="1B1464"/>
                </a:solidFill>
                <a:latin typeface="Arial" panose="020B0604020202020204" pitchFamily="34" charset="0"/>
                <a:cs typeface="Arial" panose="020B0604020202020204" pitchFamily="34" charset="0"/>
              </a:rPr>
              <a:t># solutions</a:t>
            </a:r>
          </a:p>
        </p:txBody>
      </p:sp>
      <p:sp>
        <p:nvSpPr>
          <p:cNvPr id="2" name="灯片编号占位符 1">
            <a:extLst>
              <a:ext uri="{FF2B5EF4-FFF2-40B4-BE49-F238E27FC236}">
                <a16:creationId xmlns:a16="http://schemas.microsoft.com/office/drawing/2014/main" id="{CFFECC95-2A24-679F-B616-6E1FBBC22B0A}"/>
              </a:ext>
            </a:extLst>
          </p:cNvPr>
          <p:cNvSpPr>
            <a:spLocks noGrp="1"/>
          </p:cNvSpPr>
          <p:nvPr>
            <p:ph type="sldNum" sz="quarter" idx="12"/>
          </p:nvPr>
        </p:nvSpPr>
        <p:spPr/>
        <p:txBody>
          <a:bodyPr/>
          <a:lstStyle/>
          <a:p>
            <a:fld id="{E810C518-F830-431D-8D5C-6BC52F406456}" type="slidenum">
              <a:rPr lang="en-US" smtClean="0"/>
              <a:t>22</a:t>
            </a:fld>
            <a:endParaRPr lang="en-US"/>
          </a:p>
        </p:txBody>
      </p:sp>
    </p:spTree>
    <p:extLst>
      <p:ext uri="{BB962C8B-B14F-4D97-AF65-F5344CB8AC3E}">
        <p14:creationId xmlns:p14="http://schemas.microsoft.com/office/powerpoint/2010/main" val="284666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23</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526307" cy="707974"/>
          </a:xfrm>
        </p:spPr>
        <p:txBody>
          <a:bodyPr>
            <a:normAutofit/>
          </a:bodyPr>
          <a:lstStyle/>
          <a:p>
            <a:r>
              <a:rPr lang="en-US" altLang="zh-CN" sz="3600" i="0" dirty="0">
                <a:latin typeface="Arial" panose="020B0604020202020204" pitchFamily="34" charset="0"/>
              </a:rPr>
              <a:t>Second phase: spatial reuse</a:t>
            </a:r>
            <a:endParaRPr lang="zh-CN" altLang="en-US" sz="3600" i="0" dirty="0">
              <a:latin typeface="Arial" panose="020B0604020202020204" pitchFamily="34" charset="0"/>
            </a:endParaRPr>
          </a:p>
        </p:txBody>
      </p:sp>
      <p:pic>
        <p:nvPicPr>
          <p:cNvPr id="4" name="图片 3">
            <a:extLst>
              <a:ext uri="{FF2B5EF4-FFF2-40B4-BE49-F238E27FC236}">
                <a16:creationId xmlns:a16="http://schemas.microsoft.com/office/drawing/2014/main" id="{F071AFF2-E522-4249-A619-CB11660993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935" y="1746817"/>
            <a:ext cx="4524375" cy="3405750"/>
          </a:xfrm>
          <a:prstGeom prst="rect">
            <a:avLst/>
          </a:prstGeom>
        </p:spPr>
      </p:pic>
      <p:sp>
        <p:nvSpPr>
          <p:cNvPr id="10" name="箭头: 右 9">
            <a:extLst>
              <a:ext uri="{FF2B5EF4-FFF2-40B4-BE49-F238E27FC236}">
                <a16:creationId xmlns:a16="http://schemas.microsoft.com/office/drawing/2014/main" id="{5F922BF0-01D4-4BEC-A10D-67A34885A175}"/>
              </a:ext>
            </a:extLst>
          </p:cNvPr>
          <p:cNvSpPr/>
          <p:nvPr/>
        </p:nvSpPr>
        <p:spPr>
          <a:xfrm>
            <a:off x="5313060" y="3063875"/>
            <a:ext cx="1255380" cy="365125"/>
          </a:xfrm>
          <a:prstGeom prst="rightArrow">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dk1"/>
              </a:solidFill>
            </a:endParaRPr>
          </a:p>
        </p:txBody>
      </p:sp>
      <p:grpSp>
        <p:nvGrpSpPr>
          <p:cNvPr id="78" name="组合 77">
            <a:extLst>
              <a:ext uri="{FF2B5EF4-FFF2-40B4-BE49-F238E27FC236}">
                <a16:creationId xmlns:a16="http://schemas.microsoft.com/office/drawing/2014/main" id="{B12D3C39-64DA-147C-065C-C425FD4D6134}"/>
              </a:ext>
            </a:extLst>
          </p:cNvPr>
          <p:cNvGrpSpPr/>
          <p:nvPr/>
        </p:nvGrpSpPr>
        <p:grpSpPr>
          <a:xfrm>
            <a:off x="714521" y="1778988"/>
            <a:ext cx="4510851" cy="3348142"/>
            <a:chOff x="684041" y="1748508"/>
            <a:chExt cx="4510851" cy="3348142"/>
          </a:xfrm>
        </p:grpSpPr>
        <p:sp>
          <p:nvSpPr>
            <p:cNvPr id="8" name="矩形 7">
              <a:extLst>
                <a:ext uri="{FF2B5EF4-FFF2-40B4-BE49-F238E27FC236}">
                  <a16:creationId xmlns:a16="http://schemas.microsoft.com/office/drawing/2014/main" id="{A3828954-A033-426F-815A-21FD2E164E03}"/>
                </a:ext>
              </a:extLst>
            </p:cNvPr>
            <p:cNvSpPr/>
            <p:nvPr/>
          </p:nvSpPr>
          <p:spPr>
            <a:xfrm>
              <a:off x="693224" y="174850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55253E7C-E885-B94B-AB0A-16DB9C733D59}"/>
                </a:ext>
              </a:extLst>
            </p:cNvPr>
            <p:cNvSpPr/>
            <p:nvPr/>
          </p:nvSpPr>
          <p:spPr>
            <a:xfrm>
              <a:off x="1284468" y="174893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55C6BC8-0AE9-26A7-F0ED-6D28DA853183}"/>
                </a:ext>
              </a:extLst>
            </p:cNvPr>
            <p:cNvSpPr/>
            <p:nvPr/>
          </p:nvSpPr>
          <p:spPr>
            <a:xfrm>
              <a:off x="1819135" y="174850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AC99961-8EFC-ECAC-CEAC-E321AC1B0535}"/>
                </a:ext>
              </a:extLst>
            </p:cNvPr>
            <p:cNvSpPr/>
            <p:nvPr/>
          </p:nvSpPr>
          <p:spPr>
            <a:xfrm>
              <a:off x="2410379" y="174893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CDDAAD19-1748-F420-8714-454A3CD27ADB}"/>
                </a:ext>
              </a:extLst>
            </p:cNvPr>
            <p:cNvSpPr/>
            <p:nvPr/>
          </p:nvSpPr>
          <p:spPr>
            <a:xfrm>
              <a:off x="2940697" y="1749427"/>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A87E312-0571-43B7-2FF5-8F6E9374F58C}"/>
                </a:ext>
              </a:extLst>
            </p:cNvPr>
            <p:cNvSpPr/>
            <p:nvPr/>
          </p:nvSpPr>
          <p:spPr>
            <a:xfrm>
              <a:off x="3521781" y="1749852"/>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A58F9D69-AF66-0A36-1FD4-178A4C5D1D86}"/>
                </a:ext>
              </a:extLst>
            </p:cNvPr>
            <p:cNvSpPr/>
            <p:nvPr/>
          </p:nvSpPr>
          <p:spPr>
            <a:xfrm>
              <a:off x="4056448" y="1749427"/>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729BCEB3-D1F9-8213-F870-F9B10D413019}"/>
                </a:ext>
              </a:extLst>
            </p:cNvPr>
            <p:cNvSpPr/>
            <p:nvPr/>
          </p:nvSpPr>
          <p:spPr>
            <a:xfrm>
              <a:off x="4647692" y="1749852"/>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F9738B44-66D3-240B-6596-41B77B55E67E}"/>
                </a:ext>
              </a:extLst>
            </p:cNvPr>
            <p:cNvSpPr/>
            <p:nvPr/>
          </p:nvSpPr>
          <p:spPr>
            <a:xfrm>
              <a:off x="693224" y="2293739"/>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CD925FD7-3F18-04C3-EDA3-B94A706D49CA}"/>
                </a:ext>
              </a:extLst>
            </p:cNvPr>
            <p:cNvSpPr/>
            <p:nvPr/>
          </p:nvSpPr>
          <p:spPr>
            <a:xfrm>
              <a:off x="1284468" y="2294164"/>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17AD86D-BA0A-B403-940A-C9A469B120F2}"/>
                </a:ext>
              </a:extLst>
            </p:cNvPr>
            <p:cNvSpPr/>
            <p:nvPr/>
          </p:nvSpPr>
          <p:spPr>
            <a:xfrm>
              <a:off x="1819135" y="2293739"/>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98464D8-107D-A67A-434E-7CB42359C78D}"/>
                </a:ext>
              </a:extLst>
            </p:cNvPr>
            <p:cNvSpPr/>
            <p:nvPr/>
          </p:nvSpPr>
          <p:spPr>
            <a:xfrm>
              <a:off x="2410379" y="2294164"/>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14F7F052-C7C5-2D8C-EE6D-F4E236D4D708}"/>
                </a:ext>
              </a:extLst>
            </p:cNvPr>
            <p:cNvSpPr/>
            <p:nvPr/>
          </p:nvSpPr>
          <p:spPr>
            <a:xfrm>
              <a:off x="2930537" y="228449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20C7B36-B1EF-9769-6266-F213D3992BE4}"/>
                </a:ext>
              </a:extLst>
            </p:cNvPr>
            <p:cNvSpPr/>
            <p:nvPr/>
          </p:nvSpPr>
          <p:spPr>
            <a:xfrm>
              <a:off x="3521781" y="228492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A885D24-D3AA-7D7D-CF67-B9BCA51862AF}"/>
                </a:ext>
              </a:extLst>
            </p:cNvPr>
            <p:cNvSpPr/>
            <p:nvPr/>
          </p:nvSpPr>
          <p:spPr>
            <a:xfrm>
              <a:off x="4056448" y="228449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A66A858A-7460-803A-62E0-2693D3F275C3}"/>
                </a:ext>
              </a:extLst>
            </p:cNvPr>
            <p:cNvSpPr/>
            <p:nvPr/>
          </p:nvSpPr>
          <p:spPr>
            <a:xfrm>
              <a:off x="4647692" y="228492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A40B25F2-8674-18D6-39B3-3AAFD30E45C8}"/>
                </a:ext>
              </a:extLst>
            </p:cNvPr>
            <p:cNvSpPr/>
            <p:nvPr/>
          </p:nvSpPr>
          <p:spPr>
            <a:xfrm>
              <a:off x="684041" y="2865407"/>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75B589A1-709F-64B5-0F9F-A51DEC96B016}"/>
                </a:ext>
              </a:extLst>
            </p:cNvPr>
            <p:cNvSpPr/>
            <p:nvPr/>
          </p:nvSpPr>
          <p:spPr>
            <a:xfrm>
              <a:off x="1275285" y="2865832"/>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DFF40CEC-19AA-9381-750F-C6CCBA9A2364}"/>
                </a:ext>
              </a:extLst>
            </p:cNvPr>
            <p:cNvSpPr/>
            <p:nvPr/>
          </p:nvSpPr>
          <p:spPr>
            <a:xfrm>
              <a:off x="1809952" y="2865407"/>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B56CAE0B-5BA5-4E30-2D02-E7189319464A}"/>
                </a:ext>
              </a:extLst>
            </p:cNvPr>
            <p:cNvSpPr/>
            <p:nvPr/>
          </p:nvSpPr>
          <p:spPr>
            <a:xfrm>
              <a:off x="2401196" y="2865832"/>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4D274A06-2451-12FB-8381-64771B28F286}"/>
                </a:ext>
              </a:extLst>
            </p:cNvPr>
            <p:cNvSpPr/>
            <p:nvPr/>
          </p:nvSpPr>
          <p:spPr>
            <a:xfrm>
              <a:off x="2921354" y="2856166"/>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7FDBC95-58AB-B7E8-906B-AF048F8297E7}"/>
                </a:ext>
              </a:extLst>
            </p:cNvPr>
            <p:cNvSpPr/>
            <p:nvPr/>
          </p:nvSpPr>
          <p:spPr>
            <a:xfrm>
              <a:off x="3512598" y="2856591"/>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FD4DFD1D-3944-D907-7BAD-AA8452202CF2}"/>
                </a:ext>
              </a:extLst>
            </p:cNvPr>
            <p:cNvSpPr/>
            <p:nvPr/>
          </p:nvSpPr>
          <p:spPr>
            <a:xfrm>
              <a:off x="4047265" y="2856166"/>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8EA24653-8685-2758-ECFB-69AD91B6EAD8}"/>
                </a:ext>
              </a:extLst>
            </p:cNvPr>
            <p:cNvSpPr/>
            <p:nvPr/>
          </p:nvSpPr>
          <p:spPr>
            <a:xfrm>
              <a:off x="4638509" y="2856591"/>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D0D0EB02-C28E-8FC6-6F55-612FFEACBF41}"/>
                </a:ext>
              </a:extLst>
            </p:cNvPr>
            <p:cNvSpPr/>
            <p:nvPr/>
          </p:nvSpPr>
          <p:spPr>
            <a:xfrm>
              <a:off x="684041" y="341063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70851DCB-C556-A65B-8984-47445705EFDB}"/>
                </a:ext>
              </a:extLst>
            </p:cNvPr>
            <p:cNvSpPr/>
            <p:nvPr/>
          </p:nvSpPr>
          <p:spPr>
            <a:xfrm>
              <a:off x="1275285" y="341106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1684B09-F6C6-2186-798C-EDC963A9DEA3}"/>
                </a:ext>
              </a:extLst>
            </p:cNvPr>
            <p:cNvSpPr/>
            <p:nvPr/>
          </p:nvSpPr>
          <p:spPr>
            <a:xfrm>
              <a:off x="1809952" y="341063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4260E5A8-AF74-2E69-789B-2078F156CD2D}"/>
                </a:ext>
              </a:extLst>
            </p:cNvPr>
            <p:cNvSpPr/>
            <p:nvPr/>
          </p:nvSpPr>
          <p:spPr>
            <a:xfrm>
              <a:off x="2401196" y="341106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01F61AD9-4610-9EE3-B6AD-ABA077AF7298}"/>
                </a:ext>
              </a:extLst>
            </p:cNvPr>
            <p:cNvSpPr/>
            <p:nvPr/>
          </p:nvSpPr>
          <p:spPr>
            <a:xfrm>
              <a:off x="2921354" y="3401397"/>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DFFD7508-A612-1060-A312-C6A74A96F44E}"/>
                </a:ext>
              </a:extLst>
            </p:cNvPr>
            <p:cNvSpPr/>
            <p:nvPr/>
          </p:nvSpPr>
          <p:spPr>
            <a:xfrm>
              <a:off x="3512598" y="3401822"/>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FE83D24B-8399-06BE-4415-8B6304F8D6CE}"/>
                </a:ext>
              </a:extLst>
            </p:cNvPr>
            <p:cNvSpPr/>
            <p:nvPr/>
          </p:nvSpPr>
          <p:spPr>
            <a:xfrm>
              <a:off x="4047265" y="3401397"/>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25C53B9F-0283-EC82-1227-E3C92CC99965}"/>
                </a:ext>
              </a:extLst>
            </p:cNvPr>
            <p:cNvSpPr/>
            <p:nvPr/>
          </p:nvSpPr>
          <p:spPr>
            <a:xfrm>
              <a:off x="4638509" y="3401822"/>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2CA0A6CE-9F11-5C99-666D-9232F54B5B46}"/>
                </a:ext>
              </a:extLst>
            </p:cNvPr>
            <p:cNvSpPr/>
            <p:nvPr/>
          </p:nvSpPr>
          <p:spPr>
            <a:xfrm>
              <a:off x="684041" y="4004419"/>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C3A38449-ADD8-9C7F-C608-57348B054C81}"/>
                </a:ext>
              </a:extLst>
            </p:cNvPr>
            <p:cNvSpPr/>
            <p:nvPr/>
          </p:nvSpPr>
          <p:spPr>
            <a:xfrm>
              <a:off x="1275285" y="4004844"/>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1A91C949-A004-B970-5931-E156607BED80}"/>
                </a:ext>
              </a:extLst>
            </p:cNvPr>
            <p:cNvSpPr/>
            <p:nvPr/>
          </p:nvSpPr>
          <p:spPr>
            <a:xfrm>
              <a:off x="1809952" y="4004419"/>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0D5BE05C-3F51-0A22-B122-2B4EA0552E55}"/>
                </a:ext>
              </a:extLst>
            </p:cNvPr>
            <p:cNvSpPr/>
            <p:nvPr/>
          </p:nvSpPr>
          <p:spPr>
            <a:xfrm>
              <a:off x="2401196" y="4004844"/>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CD855B2B-5D83-ABEA-8AD7-4FE069B23D3E}"/>
                </a:ext>
              </a:extLst>
            </p:cNvPr>
            <p:cNvSpPr/>
            <p:nvPr/>
          </p:nvSpPr>
          <p:spPr>
            <a:xfrm>
              <a:off x="2921354" y="399517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BD60303F-60C5-812B-AC6C-B48326EEFA26}"/>
                </a:ext>
              </a:extLst>
            </p:cNvPr>
            <p:cNvSpPr/>
            <p:nvPr/>
          </p:nvSpPr>
          <p:spPr>
            <a:xfrm>
              <a:off x="3512598" y="399560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7E02FA26-057C-2BFF-7CEB-BFA635B051FB}"/>
                </a:ext>
              </a:extLst>
            </p:cNvPr>
            <p:cNvSpPr/>
            <p:nvPr/>
          </p:nvSpPr>
          <p:spPr>
            <a:xfrm>
              <a:off x="4047265" y="3995178"/>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F7CFF11B-08C8-A12E-84F7-041A81E9436A}"/>
                </a:ext>
              </a:extLst>
            </p:cNvPr>
            <p:cNvSpPr/>
            <p:nvPr/>
          </p:nvSpPr>
          <p:spPr>
            <a:xfrm>
              <a:off x="4638509" y="3995603"/>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96AFCA27-D301-7454-C0AC-4D1E16D0F317}"/>
                </a:ext>
              </a:extLst>
            </p:cNvPr>
            <p:cNvSpPr/>
            <p:nvPr/>
          </p:nvSpPr>
          <p:spPr>
            <a:xfrm>
              <a:off x="684041" y="4549650"/>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47F689E0-A147-4AFA-AAE4-8DE650C1E7AE}"/>
                </a:ext>
              </a:extLst>
            </p:cNvPr>
            <p:cNvSpPr/>
            <p:nvPr/>
          </p:nvSpPr>
          <p:spPr>
            <a:xfrm>
              <a:off x="1275285" y="4550075"/>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E4F1EE9A-13AA-F818-F0CB-65B26C4761EB}"/>
                </a:ext>
              </a:extLst>
            </p:cNvPr>
            <p:cNvSpPr/>
            <p:nvPr/>
          </p:nvSpPr>
          <p:spPr>
            <a:xfrm>
              <a:off x="1809952" y="4549650"/>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30162194-C4A7-3F23-D1E2-EC32CDE620B5}"/>
                </a:ext>
              </a:extLst>
            </p:cNvPr>
            <p:cNvSpPr/>
            <p:nvPr/>
          </p:nvSpPr>
          <p:spPr>
            <a:xfrm>
              <a:off x="2401196" y="4550075"/>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E09BE978-A0B1-21EE-B9DB-7C4E2D53D9C6}"/>
                </a:ext>
              </a:extLst>
            </p:cNvPr>
            <p:cNvSpPr/>
            <p:nvPr/>
          </p:nvSpPr>
          <p:spPr>
            <a:xfrm>
              <a:off x="2921354" y="4550569"/>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378C1E6B-F54F-4EC9-E998-6843B9593155}"/>
                </a:ext>
              </a:extLst>
            </p:cNvPr>
            <p:cNvSpPr/>
            <p:nvPr/>
          </p:nvSpPr>
          <p:spPr>
            <a:xfrm>
              <a:off x="3512598" y="4550994"/>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257370C8-CA52-C07C-259E-7044768D827F}"/>
                </a:ext>
              </a:extLst>
            </p:cNvPr>
            <p:cNvSpPr/>
            <p:nvPr/>
          </p:nvSpPr>
          <p:spPr>
            <a:xfrm>
              <a:off x="4047265" y="4550569"/>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A70A8751-656D-4FDC-A428-928FD8AFA728}"/>
                </a:ext>
              </a:extLst>
            </p:cNvPr>
            <p:cNvSpPr/>
            <p:nvPr/>
          </p:nvSpPr>
          <p:spPr>
            <a:xfrm>
              <a:off x="4638509" y="4550994"/>
              <a:ext cx="547200" cy="54565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pic>
        <p:nvPicPr>
          <p:cNvPr id="80" name="图片 79">
            <a:extLst>
              <a:ext uri="{FF2B5EF4-FFF2-40B4-BE49-F238E27FC236}">
                <a16:creationId xmlns:a16="http://schemas.microsoft.com/office/drawing/2014/main" id="{417C5338-8210-5007-B194-7028A8EA3C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9190" y="1739692"/>
            <a:ext cx="4524375" cy="3420000"/>
          </a:xfrm>
          <a:prstGeom prst="rect">
            <a:avLst/>
          </a:prstGeom>
        </p:spPr>
      </p:pic>
      <p:grpSp>
        <p:nvGrpSpPr>
          <p:cNvPr id="41" name="组合 40">
            <a:extLst>
              <a:ext uri="{FF2B5EF4-FFF2-40B4-BE49-F238E27FC236}">
                <a16:creationId xmlns:a16="http://schemas.microsoft.com/office/drawing/2014/main" id="{09319003-0DA0-082A-3561-1ADC70CDF81A}"/>
              </a:ext>
            </a:extLst>
          </p:cNvPr>
          <p:cNvGrpSpPr/>
          <p:nvPr/>
        </p:nvGrpSpPr>
        <p:grpSpPr>
          <a:xfrm>
            <a:off x="509286" y="5215622"/>
            <a:ext cx="4729779" cy="461665"/>
            <a:chOff x="509286" y="5215622"/>
            <a:chExt cx="4729779" cy="461665"/>
          </a:xfrm>
        </p:grpSpPr>
        <p:pic>
          <p:nvPicPr>
            <p:cNvPr id="9" name="图片 8">
              <a:extLst>
                <a:ext uri="{FF2B5EF4-FFF2-40B4-BE49-F238E27FC236}">
                  <a16:creationId xmlns:a16="http://schemas.microsoft.com/office/drawing/2014/main" id="{F0E47882-0F8E-4593-F348-E52630E7F63F}"/>
                </a:ext>
              </a:extLst>
            </p:cNvPr>
            <p:cNvPicPr>
              <a:picLocks noChangeAspect="1"/>
            </p:cNvPicPr>
            <p:nvPr/>
          </p:nvPicPr>
          <p:blipFill>
            <a:blip r:embed="rId5">
              <a:duotone>
                <a:prstClr val="black"/>
                <a:srgbClr val="E2DEFF">
                  <a:tint val="45000"/>
                  <a:satMod val="400000"/>
                </a:srgbClr>
              </a:duotone>
            </a:blip>
            <a:stretch>
              <a:fillRect/>
            </a:stretch>
          </p:blipFill>
          <p:spPr>
            <a:xfrm>
              <a:off x="2385240" y="5294137"/>
              <a:ext cx="2853825" cy="360000"/>
            </a:xfrm>
            <a:prstGeom prst="rect">
              <a:avLst/>
            </a:prstGeom>
          </p:spPr>
        </p:pic>
        <p:sp>
          <p:nvSpPr>
            <p:cNvPr id="11" name="文本框 10">
              <a:extLst>
                <a:ext uri="{FF2B5EF4-FFF2-40B4-BE49-F238E27FC236}">
                  <a16:creationId xmlns:a16="http://schemas.microsoft.com/office/drawing/2014/main" id="{D5E5772C-5D70-5A05-B148-C61F7B7AAF23}"/>
                </a:ext>
              </a:extLst>
            </p:cNvPr>
            <p:cNvSpPr txBox="1"/>
            <p:nvPr/>
          </p:nvSpPr>
          <p:spPr>
            <a:xfrm>
              <a:off x="509286" y="5215622"/>
              <a:ext cx="1931573" cy="461665"/>
            </a:xfrm>
            <a:prstGeom prst="rect">
              <a:avLst/>
            </a:prstGeom>
            <a:noFill/>
          </p:spPr>
          <p:txBody>
            <a:bodyPr wrap="square" rtlCol="0">
              <a:spAutoFit/>
            </a:bodyPr>
            <a:lstStyle/>
            <a:p>
              <a:r>
                <a:rPr lang="en-US" altLang="zh-CN" sz="2400" b="1" dirty="0">
                  <a:solidFill>
                    <a:srgbClr val="1B1464"/>
                  </a:solidFill>
                  <a:latin typeface="Arial" panose="020B0604020202020204" pitchFamily="34" charset="0"/>
                  <a:cs typeface="Arial" panose="020B0604020202020204" pitchFamily="34" charset="0"/>
                </a:rPr>
                <a:t>Reuse size:</a:t>
              </a:r>
              <a:endParaRPr lang="zh-CN" altLang="en-US" sz="2400" b="1" dirty="0">
                <a:solidFill>
                  <a:srgbClr val="1B1464"/>
                </a:solidFill>
                <a:latin typeface="Arial" panose="020B0604020202020204" pitchFamily="34" charset="0"/>
                <a:cs typeface="Arial" panose="020B0604020202020204" pitchFamily="34" charset="0"/>
              </a:endParaRPr>
            </a:p>
          </p:txBody>
        </p:sp>
      </p:grpSp>
      <p:sp>
        <p:nvSpPr>
          <p:cNvPr id="42" name="文本框 41">
            <a:extLst>
              <a:ext uri="{FF2B5EF4-FFF2-40B4-BE49-F238E27FC236}">
                <a16:creationId xmlns:a16="http://schemas.microsoft.com/office/drawing/2014/main" id="{7D14EECC-595C-DEA7-57BD-92A5CD49FE38}"/>
              </a:ext>
            </a:extLst>
          </p:cNvPr>
          <p:cNvSpPr txBox="1"/>
          <p:nvPr/>
        </p:nvSpPr>
        <p:spPr>
          <a:xfrm>
            <a:off x="7974427" y="5215622"/>
            <a:ext cx="2524844" cy="461665"/>
          </a:xfrm>
          <a:prstGeom prst="rect">
            <a:avLst/>
          </a:prstGeom>
          <a:noFill/>
        </p:spPr>
        <p:txBody>
          <a:bodyPr wrap="square" rtlCol="0">
            <a:spAutoFit/>
          </a:bodyPr>
          <a:lstStyle/>
          <a:p>
            <a:r>
              <a:rPr lang="en-US" altLang="zh-CN" sz="2400" b="1" dirty="0">
                <a:solidFill>
                  <a:srgbClr val="1B1464"/>
                </a:solidFill>
                <a:latin typeface="Arial" panose="020B0604020202020204" pitchFamily="34" charset="0"/>
                <a:cs typeface="Arial" panose="020B0604020202020204" pitchFamily="34" charset="0"/>
              </a:rPr>
              <a:t>de-duplicated</a:t>
            </a:r>
            <a:endParaRPr lang="zh-CN" altLang="en-US" sz="2400" b="1" dirty="0">
              <a:solidFill>
                <a:srgbClr val="1B14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07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1)">
                                      <p:cBhvr>
                                        <p:cTn id="7" dur="2000"/>
                                        <p:tgtEl>
                                          <p:spTgt spid="78"/>
                                        </p:tgtEl>
                                      </p:cBhvr>
                                    </p:animEffect>
                                  </p:childTnLst>
                                </p:cTn>
                              </p:par>
                              <p:par>
                                <p:cTn id="8" presetID="1"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cTn>
                              </p:par>
                            </p:childTnLst>
                          </p:cTn>
                        </p:par>
                        <p:par>
                          <p:cTn id="18" fill="hold">
                            <p:stCondLst>
                              <p:cond delay="3000"/>
                            </p:stCondLst>
                            <p:childTnLst>
                              <p:par>
                                <p:cTn id="19" presetID="1" presetClass="entr" presetSubtype="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24</a:t>
            </a:fld>
            <a:endParaRPr lang="en-US"/>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526307" cy="707974"/>
          </a:xfrm>
        </p:spPr>
        <p:txBody>
          <a:bodyPr>
            <a:normAutofit/>
          </a:bodyPr>
          <a:lstStyle/>
          <a:p>
            <a:r>
              <a:rPr lang="en-US" altLang="zh-CN" sz="3600" i="0" dirty="0">
                <a:latin typeface="Arial" panose="020B0604020202020204" pitchFamily="34" charset="0"/>
              </a:rPr>
              <a:t>Second phase: temporal reuse</a:t>
            </a:r>
            <a:endParaRPr lang="zh-CN" altLang="en-US" sz="3600" i="0" dirty="0">
              <a:latin typeface="Arial" panose="020B0604020202020204" pitchFamily="34" charset="0"/>
            </a:endParaRPr>
          </a:p>
        </p:txBody>
      </p:sp>
      <p:pic>
        <p:nvPicPr>
          <p:cNvPr id="89" name="图片 88">
            <a:extLst>
              <a:ext uri="{FF2B5EF4-FFF2-40B4-BE49-F238E27FC236}">
                <a16:creationId xmlns:a16="http://schemas.microsoft.com/office/drawing/2014/main" id="{1FFDAC79-115A-46BC-AF80-6AC0431EA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673" y="2525421"/>
            <a:ext cx="2843443" cy="2140418"/>
          </a:xfrm>
          <a:prstGeom prst="rect">
            <a:avLst/>
          </a:prstGeom>
          <a:scene3d>
            <a:camera prst="perspectiveHeroicExtremeRightFacing"/>
            <a:lightRig rig="threePt" dir="t"/>
          </a:scene3d>
        </p:spPr>
      </p:pic>
      <p:pic>
        <p:nvPicPr>
          <p:cNvPr id="91" name="图片 90">
            <a:extLst>
              <a:ext uri="{FF2B5EF4-FFF2-40B4-BE49-F238E27FC236}">
                <a16:creationId xmlns:a16="http://schemas.microsoft.com/office/drawing/2014/main" id="{D4779A09-283B-4C97-99C4-FD36B67873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5109" y="2755564"/>
            <a:ext cx="3118061" cy="2347139"/>
          </a:xfrm>
          <a:prstGeom prst="rect">
            <a:avLst/>
          </a:prstGeom>
          <a:scene3d>
            <a:camera prst="perspectiveHeroicExtremeRightFacing"/>
            <a:lightRig rig="threePt" dir="t"/>
          </a:scene3d>
        </p:spPr>
      </p:pic>
      <p:sp>
        <p:nvSpPr>
          <p:cNvPr id="92" name="object 38">
            <a:extLst>
              <a:ext uri="{FF2B5EF4-FFF2-40B4-BE49-F238E27FC236}">
                <a16:creationId xmlns:a16="http://schemas.microsoft.com/office/drawing/2014/main" id="{5BC75FA9-56EF-4B32-AF69-69DD015E70DD}"/>
              </a:ext>
            </a:extLst>
          </p:cNvPr>
          <p:cNvSpPr/>
          <p:nvPr/>
        </p:nvSpPr>
        <p:spPr>
          <a:xfrm flipV="1">
            <a:off x="987495" y="4428432"/>
            <a:ext cx="1880086" cy="921542"/>
          </a:xfrm>
          <a:custGeom>
            <a:avLst/>
            <a:gdLst/>
            <a:ahLst/>
            <a:cxnLst/>
            <a:rect l="l" t="t" r="r" b="b"/>
            <a:pathLst>
              <a:path w="2433954" h="977264">
                <a:moveTo>
                  <a:pt x="2297585" y="558376"/>
                </a:moveTo>
                <a:lnTo>
                  <a:pt x="1147255" y="558376"/>
                </a:lnTo>
                <a:lnTo>
                  <a:pt x="1191808" y="558905"/>
                </a:lnTo>
                <a:lnTo>
                  <a:pt x="1236393" y="561738"/>
                </a:lnTo>
                <a:lnTo>
                  <a:pt x="1280917" y="566893"/>
                </a:lnTo>
                <a:lnTo>
                  <a:pt x="1325291" y="574393"/>
                </a:lnTo>
                <a:lnTo>
                  <a:pt x="1369422" y="584256"/>
                </a:lnTo>
                <a:lnTo>
                  <a:pt x="1413219" y="596503"/>
                </a:lnTo>
                <a:lnTo>
                  <a:pt x="1456592" y="611154"/>
                </a:lnTo>
                <a:lnTo>
                  <a:pt x="1499449" y="628231"/>
                </a:lnTo>
                <a:lnTo>
                  <a:pt x="1541699" y="647751"/>
                </a:lnTo>
                <a:lnTo>
                  <a:pt x="1583251" y="669737"/>
                </a:lnTo>
                <a:lnTo>
                  <a:pt x="1624013" y="694209"/>
                </a:lnTo>
                <a:lnTo>
                  <a:pt x="1631164" y="699099"/>
                </a:lnTo>
                <a:lnTo>
                  <a:pt x="1634746" y="701455"/>
                </a:lnTo>
                <a:lnTo>
                  <a:pt x="1459201" y="976745"/>
                </a:lnTo>
                <a:lnTo>
                  <a:pt x="2433779" y="911124"/>
                </a:lnTo>
                <a:lnTo>
                  <a:pt x="2297585" y="558376"/>
                </a:lnTo>
                <a:close/>
              </a:path>
              <a:path w="2433954" h="977264">
                <a:moveTo>
                  <a:pt x="1151234" y="50930"/>
                </a:moveTo>
                <a:lnTo>
                  <a:pt x="1106207" y="51941"/>
                </a:lnTo>
                <a:lnTo>
                  <a:pt x="1061288" y="54420"/>
                </a:lnTo>
                <a:lnTo>
                  <a:pt x="1016515" y="58359"/>
                </a:lnTo>
                <a:lnTo>
                  <a:pt x="971925" y="63749"/>
                </a:lnTo>
                <a:lnTo>
                  <a:pt x="927556" y="70583"/>
                </a:lnTo>
                <a:lnTo>
                  <a:pt x="883445" y="78852"/>
                </a:lnTo>
                <a:lnTo>
                  <a:pt x="839630" y="88547"/>
                </a:lnTo>
                <a:lnTo>
                  <a:pt x="796149" y="99661"/>
                </a:lnTo>
                <a:lnTo>
                  <a:pt x="753039" y="112186"/>
                </a:lnTo>
                <a:lnTo>
                  <a:pt x="710337" y="126111"/>
                </a:lnTo>
                <a:lnTo>
                  <a:pt x="668083" y="141431"/>
                </a:lnTo>
                <a:lnTo>
                  <a:pt x="626312" y="158135"/>
                </a:lnTo>
                <a:lnTo>
                  <a:pt x="585063" y="176216"/>
                </a:lnTo>
                <a:lnTo>
                  <a:pt x="544373" y="195666"/>
                </a:lnTo>
                <a:lnTo>
                  <a:pt x="504280" y="216476"/>
                </a:lnTo>
                <a:lnTo>
                  <a:pt x="464822" y="238637"/>
                </a:lnTo>
                <a:lnTo>
                  <a:pt x="426035" y="262142"/>
                </a:lnTo>
                <a:lnTo>
                  <a:pt x="387959" y="286982"/>
                </a:lnTo>
                <a:lnTo>
                  <a:pt x="350630" y="313149"/>
                </a:lnTo>
                <a:lnTo>
                  <a:pt x="314086" y="340635"/>
                </a:lnTo>
                <a:lnTo>
                  <a:pt x="278364" y="369431"/>
                </a:lnTo>
                <a:lnTo>
                  <a:pt x="243503" y="399528"/>
                </a:lnTo>
                <a:lnTo>
                  <a:pt x="209539" y="430919"/>
                </a:lnTo>
                <a:lnTo>
                  <a:pt x="176511" y="463596"/>
                </a:lnTo>
                <a:lnTo>
                  <a:pt x="144456" y="497549"/>
                </a:lnTo>
                <a:lnTo>
                  <a:pt x="113412" y="532771"/>
                </a:lnTo>
                <a:lnTo>
                  <a:pt x="83416" y="569253"/>
                </a:lnTo>
                <a:lnTo>
                  <a:pt x="54506" y="606987"/>
                </a:lnTo>
                <a:lnTo>
                  <a:pt x="26719" y="645965"/>
                </a:lnTo>
                <a:lnTo>
                  <a:pt x="0" y="686324"/>
                </a:lnTo>
                <a:lnTo>
                  <a:pt x="427871" y="959143"/>
                </a:lnTo>
                <a:lnTo>
                  <a:pt x="454599" y="919612"/>
                </a:lnTo>
                <a:lnTo>
                  <a:pt x="482995" y="882146"/>
                </a:lnTo>
                <a:lnTo>
                  <a:pt x="513065" y="846619"/>
                </a:lnTo>
                <a:lnTo>
                  <a:pt x="544716" y="813051"/>
                </a:lnTo>
                <a:lnTo>
                  <a:pt x="577858" y="781462"/>
                </a:lnTo>
                <a:lnTo>
                  <a:pt x="612398" y="751873"/>
                </a:lnTo>
                <a:lnTo>
                  <a:pt x="648247" y="724303"/>
                </a:lnTo>
                <a:lnTo>
                  <a:pt x="685312" y="698773"/>
                </a:lnTo>
                <a:lnTo>
                  <a:pt x="723503" y="675304"/>
                </a:lnTo>
                <a:lnTo>
                  <a:pt x="762728" y="653915"/>
                </a:lnTo>
                <a:lnTo>
                  <a:pt x="802897" y="634627"/>
                </a:lnTo>
                <a:lnTo>
                  <a:pt x="843917" y="617460"/>
                </a:lnTo>
                <a:lnTo>
                  <a:pt x="885698" y="602434"/>
                </a:lnTo>
                <a:lnTo>
                  <a:pt x="928149" y="589569"/>
                </a:lnTo>
                <a:lnTo>
                  <a:pt x="971178" y="578886"/>
                </a:lnTo>
                <a:lnTo>
                  <a:pt x="1014694" y="570405"/>
                </a:lnTo>
                <a:lnTo>
                  <a:pt x="1058607" y="564147"/>
                </a:lnTo>
                <a:lnTo>
                  <a:pt x="1102824" y="560130"/>
                </a:lnTo>
                <a:lnTo>
                  <a:pt x="1147255" y="558376"/>
                </a:lnTo>
                <a:lnTo>
                  <a:pt x="2297585" y="558376"/>
                </a:lnTo>
                <a:lnTo>
                  <a:pt x="2187624" y="273572"/>
                </a:lnTo>
                <a:lnTo>
                  <a:pt x="1907564" y="273572"/>
                </a:lnTo>
                <a:lnTo>
                  <a:pt x="1903973" y="271237"/>
                </a:lnTo>
                <a:lnTo>
                  <a:pt x="1900371" y="268777"/>
                </a:lnTo>
                <a:lnTo>
                  <a:pt x="1896748" y="266473"/>
                </a:lnTo>
                <a:lnTo>
                  <a:pt x="1855642" y="241248"/>
                </a:lnTo>
                <a:lnTo>
                  <a:pt x="1814004" y="217633"/>
                </a:lnTo>
                <a:lnTo>
                  <a:pt x="1771873" y="195620"/>
                </a:lnTo>
                <a:lnTo>
                  <a:pt x="1729285" y="175200"/>
                </a:lnTo>
                <a:lnTo>
                  <a:pt x="1686278" y="156365"/>
                </a:lnTo>
                <a:lnTo>
                  <a:pt x="1642891" y="139106"/>
                </a:lnTo>
                <a:lnTo>
                  <a:pt x="1599160" y="123415"/>
                </a:lnTo>
                <a:lnTo>
                  <a:pt x="1555123" y="109285"/>
                </a:lnTo>
                <a:lnTo>
                  <a:pt x="1510818" y="96705"/>
                </a:lnTo>
                <a:lnTo>
                  <a:pt x="1466282" y="85670"/>
                </a:lnTo>
                <a:lnTo>
                  <a:pt x="1421553" y="76169"/>
                </a:lnTo>
                <a:lnTo>
                  <a:pt x="1376669" y="68194"/>
                </a:lnTo>
                <a:lnTo>
                  <a:pt x="1331667" y="61738"/>
                </a:lnTo>
                <a:lnTo>
                  <a:pt x="1286585" y="56792"/>
                </a:lnTo>
                <a:lnTo>
                  <a:pt x="1241460" y="53348"/>
                </a:lnTo>
                <a:lnTo>
                  <a:pt x="1196331" y="51397"/>
                </a:lnTo>
                <a:lnTo>
                  <a:pt x="1151234" y="50930"/>
                </a:lnTo>
                <a:close/>
              </a:path>
              <a:path w="2433954" h="977264">
                <a:moveTo>
                  <a:pt x="2081999" y="0"/>
                </a:moveTo>
                <a:lnTo>
                  <a:pt x="1907564" y="273572"/>
                </a:lnTo>
                <a:lnTo>
                  <a:pt x="2187624" y="273572"/>
                </a:lnTo>
                <a:lnTo>
                  <a:pt x="2081999" y="0"/>
                </a:lnTo>
                <a:close/>
              </a:path>
            </a:pathLst>
          </a:custGeom>
          <a:solidFill>
            <a:srgbClr val="FFFFFF"/>
          </a:solidFill>
        </p:spPr>
        <p:txBody>
          <a:bodyPr wrap="square" lIns="0" tIns="0" rIns="0" bIns="0" rtlCol="0"/>
          <a:lstStyle/>
          <a:p>
            <a:endParaRPr/>
          </a:p>
        </p:txBody>
      </p:sp>
      <p:sp>
        <p:nvSpPr>
          <p:cNvPr id="2" name="箭头: 右 1">
            <a:extLst>
              <a:ext uri="{FF2B5EF4-FFF2-40B4-BE49-F238E27FC236}">
                <a16:creationId xmlns:a16="http://schemas.microsoft.com/office/drawing/2014/main" id="{5E72C310-AB52-37D4-D26A-E3473EF58F4F}"/>
              </a:ext>
            </a:extLst>
          </p:cNvPr>
          <p:cNvSpPr/>
          <p:nvPr/>
        </p:nvSpPr>
        <p:spPr>
          <a:xfrm>
            <a:off x="4724400" y="3595630"/>
            <a:ext cx="1255380" cy="365125"/>
          </a:xfrm>
          <a:prstGeom prst="rightArrow">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dk1"/>
              </a:solidFill>
            </a:endParaRPr>
          </a:p>
        </p:txBody>
      </p:sp>
      <p:sp>
        <p:nvSpPr>
          <p:cNvPr id="4" name="矩形 3">
            <a:extLst>
              <a:ext uri="{FF2B5EF4-FFF2-40B4-BE49-F238E27FC236}">
                <a16:creationId xmlns:a16="http://schemas.microsoft.com/office/drawing/2014/main" id="{E3EAFC3A-CF71-61E1-738C-5112D18FA6BC}"/>
              </a:ext>
            </a:extLst>
          </p:cNvPr>
          <p:cNvSpPr/>
          <p:nvPr/>
        </p:nvSpPr>
        <p:spPr>
          <a:xfrm>
            <a:off x="1192192" y="5552040"/>
            <a:ext cx="3106941" cy="461665"/>
          </a:xfrm>
          <a:prstGeom prst="rect">
            <a:avLst/>
          </a:prstGeom>
        </p:spPr>
        <p:txBody>
          <a:bodyPr wrap="none">
            <a:spAutoFit/>
          </a:bodyPr>
          <a:lstStyle/>
          <a:p>
            <a:r>
              <a:rPr lang="en-US" altLang="zh-CN" sz="2400" b="1" dirty="0">
                <a:solidFill>
                  <a:srgbClr val="1B1464"/>
                </a:solidFill>
                <a:latin typeface="Arial" panose="020B0604020202020204" pitchFamily="34" charset="0"/>
                <a:cs typeface="Arial" panose="020B0604020202020204" pitchFamily="34" charset="0"/>
                <a:sym typeface="Wingdings 2" panose="05020102010507070707" pitchFamily="18" charset="2"/>
              </a:rPr>
              <a:t>Merge pixel by pixel</a:t>
            </a:r>
            <a:endParaRPr lang="zh-CN" altLang="en-US" sz="2400" b="1" dirty="0"/>
          </a:p>
        </p:txBody>
      </p:sp>
      <p:sp>
        <p:nvSpPr>
          <p:cNvPr id="6" name="文本框 5">
            <a:extLst>
              <a:ext uri="{FF2B5EF4-FFF2-40B4-BE49-F238E27FC236}">
                <a16:creationId xmlns:a16="http://schemas.microsoft.com/office/drawing/2014/main" id="{82327CB7-FAEA-0FD0-5D74-9B08DF70629C}"/>
              </a:ext>
            </a:extLst>
          </p:cNvPr>
          <p:cNvSpPr txBox="1"/>
          <p:nvPr/>
        </p:nvSpPr>
        <p:spPr>
          <a:xfrm>
            <a:off x="1602024" y="1933539"/>
            <a:ext cx="840234" cy="584775"/>
          </a:xfrm>
          <a:prstGeom prst="rect">
            <a:avLst/>
          </a:prstGeom>
          <a:noFill/>
        </p:spPr>
        <p:txBody>
          <a:bodyPr wrap="square" rtlCol="0">
            <a:spAutoFit/>
          </a:bodyPr>
          <a:lstStyle/>
          <a:p>
            <a:r>
              <a:rPr lang="en-US" altLang="zh-CN" sz="3200" dirty="0">
                <a:latin typeface="Arial" panose="020B0604020202020204" pitchFamily="34" charset="0"/>
                <a:cs typeface="Arial" panose="020B0604020202020204" pitchFamily="34" charset="0"/>
              </a:rPr>
              <a:t>f</a:t>
            </a:r>
            <a:r>
              <a:rPr lang="en-US" altLang="zh-CN" sz="3200" baseline="-25000" dirty="0">
                <a:latin typeface="Arial" panose="020B0604020202020204" pitchFamily="34" charset="0"/>
                <a:cs typeface="Arial" panose="020B0604020202020204" pitchFamily="34" charset="0"/>
              </a:rPr>
              <a:t>i -1</a:t>
            </a:r>
            <a:endParaRPr lang="zh-CN" altLang="en-US" sz="3200" baseline="-25000"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35F59718-17CF-0420-6C20-F439A4E04B2D}"/>
              </a:ext>
            </a:extLst>
          </p:cNvPr>
          <p:cNvSpPr txBox="1"/>
          <p:nvPr/>
        </p:nvSpPr>
        <p:spPr>
          <a:xfrm>
            <a:off x="3089403" y="2192461"/>
            <a:ext cx="712914" cy="584775"/>
          </a:xfrm>
          <a:prstGeom prst="rect">
            <a:avLst/>
          </a:prstGeom>
          <a:noFill/>
        </p:spPr>
        <p:txBody>
          <a:bodyPr wrap="square" rtlCol="0">
            <a:spAutoFit/>
          </a:bodyPr>
          <a:lstStyle/>
          <a:p>
            <a:r>
              <a:rPr lang="en-US" altLang="zh-CN" sz="3200" dirty="0">
                <a:latin typeface="Arial" panose="020B0604020202020204" pitchFamily="34" charset="0"/>
                <a:cs typeface="Arial" panose="020B0604020202020204" pitchFamily="34" charset="0"/>
              </a:rPr>
              <a:t>f</a:t>
            </a:r>
            <a:r>
              <a:rPr lang="en-US" altLang="zh-CN" sz="3200" baseline="-25000" dirty="0">
                <a:latin typeface="Arial" panose="020B0604020202020204" pitchFamily="34" charset="0"/>
                <a:cs typeface="Arial" panose="020B0604020202020204" pitchFamily="34" charset="0"/>
              </a:rPr>
              <a:t>i </a:t>
            </a:r>
            <a:endParaRPr lang="zh-CN" altLang="en-US" sz="3200" baseline="-25000" dirty="0">
              <a:latin typeface="Arial" panose="020B0604020202020204" pitchFamily="34" charset="0"/>
              <a:cs typeface="Arial" panose="020B0604020202020204" pitchFamily="34" charset="0"/>
            </a:endParaRPr>
          </a:p>
        </p:txBody>
      </p:sp>
      <p:grpSp>
        <p:nvGrpSpPr>
          <p:cNvPr id="9" name="组合 8">
            <a:extLst>
              <a:ext uri="{FF2B5EF4-FFF2-40B4-BE49-F238E27FC236}">
                <a16:creationId xmlns:a16="http://schemas.microsoft.com/office/drawing/2014/main" id="{1360BF06-E536-4F9F-630A-CD822EA2F4F9}"/>
              </a:ext>
            </a:extLst>
          </p:cNvPr>
          <p:cNvGrpSpPr/>
          <p:nvPr/>
        </p:nvGrpSpPr>
        <p:grpSpPr>
          <a:xfrm>
            <a:off x="6096000" y="1486746"/>
            <a:ext cx="4524375" cy="3998116"/>
            <a:chOff x="6096000" y="1486746"/>
            <a:chExt cx="4524375" cy="3998116"/>
          </a:xfrm>
        </p:grpSpPr>
        <p:pic>
          <p:nvPicPr>
            <p:cNvPr id="5" name="图片 4">
              <a:extLst>
                <a:ext uri="{FF2B5EF4-FFF2-40B4-BE49-F238E27FC236}">
                  <a16:creationId xmlns:a16="http://schemas.microsoft.com/office/drawing/2014/main" id="{236795D9-BCEE-E9B9-0712-B79E533035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2071521"/>
              <a:ext cx="4524375" cy="3413341"/>
            </a:xfrm>
            <a:prstGeom prst="rect">
              <a:avLst/>
            </a:prstGeom>
          </p:spPr>
        </p:pic>
        <p:sp>
          <p:nvSpPr>
            <p:cNvPr id="8" name="文本框 7">
              <a:extLst>
                <a:ext uri="{FF2B5EF4-FFF2-40B4-BE49-F238E27FC236}">
                  <a16:creationId xmlns:a16="http://schemas.microsoft.com/office/drawing/2014/main" id="{69C3D293-244A-C585-ED00-66DC2BBAA4C9}"/>
                </a:ext>
              </a:extLst>
            </p:cNvPr>
            <p:cNvSpPr txBox="1"/>
            <p:nvPr/>
          </p:nvSpPr>
          <p:spPr>
            <a:xfrm>
              <a:off x="8149469" y="1486746"/>
              <a:ext cx="712914" cy="584775"/>
            </a:xfrm>
            <a:prstGeom prst="rect">
              <a:avLst/>
            </a:prstGeom>
            <a:noFill/>
          </p:spPr>
          <p:txBody>
            <a:bodyPr wrap="square" rtlCol="0">
              <a:spAutoFit/>
            </a:bodyPr>
            <a:lstStyle/>
            <a:p>
              <a:r>
                <a:rPr lang="en-US" altLang="zh-CN" sz="3200" dirty="0">
                  <a:latin typeface="Arial" panose="020B0604020202020204" pitchFamily="34" charset="0"/>
                  <a:cs typeface="Arial" panose="020B0604020202020204" pitchFamily="34" charset="0"/>
                </a:rPr>
                <a:t>f</a:t>
              </a:r>
              <a:r>
                <a:rPr lang="en-US" altLang="zh-CN" sz="3200" baseline="-25000" dirty="0">
                  <a:latin typeface="Arial" panose="020B0604020202020204" pitchFamily="34" charset="0"/>
                  <a:cs typeface="Arial" panose="020B0604020202020204" pitchFamily="34" charset="0"/>
                </a:rPr>
                <a:t>i </a:t>
              </a:r>
              <a:endParaRPr lang="zh-CN" altLang="en-US" sz="3200" baseline="-25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9958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593DFE0-1347-4B3F-AE47-3517A585FC77}"/>
              </a:ext>
            </a:extLst>
          </p:cNvPr>
          <p:cNvSpPr>
            <a:spLocks noGrp="1"/>
          </p:cNvSpPr>
          <p:nvPr>
            <p:ph type="ctrTitle"/>
          </p:nvPr>
        </p:nvSpPr>
        <p:spPr>
          <a:xfrm>
            <a:off x="609599" y="3058341"/>
            <a:ext cx="11005751" cy="878400"/>
          </a:xfrm>
        </p:spPr>
        <p:txBody>
          <a:bodyPr>
            <a:normAutofit/>
          </a:bodyPr>
          <a:lstStyle/>
          <a:p>
            <a:r>
              <a:rPr lang="en-US" altLang="zh-CN" i="0" dirty="0"/>
              <a:t>Result</a:t>
            </a:r>
            <a:endParaRPr lang="zh-CN" altLang="en-US" i="0" dirty="0"/>
          </a:p>
        </p:txBody>
      </p:sp>
      <p:sp>
        <p:nvSpPr>
          <p:cNvPr id="5" name="副标题 4">
            <a:extLst>
              <a:ext uri="{FF2B5EF4-FFF2-40B4-BE49-F238E27FC236}">
                <a16:creationId xmlns:a16="http://schemas.microsoft.com/office/drawing/2014/main" id="{FB9760DB-EEDA-49DD-AF1E-3B224D656B27}"/>
              </a:ext>
            </a:extLst>
          </p:cNvPr>
          <p:cNvSpPr>
            <a:spLocks noGrp="1"/>
          </p:cNvSpPr>
          <p:nvPr>
            <p:ph type="subTitle" idx="1"/>
          </p:nvPr>
        </p:nvSpPr>
        <p:spPr>
          <a:xfrm>
            <a:off x="609599" y="3725692"/>
            <a:ext cx="11005750" cy="615735"/>
          </a:xfrm>
        </p:spPr>
        <p:txBody>
          <a:bodyPr/>
          <a:lstStyle/>
          <a:p>
            <a:endParaRPr lang="zh-CN" altLang="en-US" i="0" dirty="0"/>
          </a:p>
        </p:txBody>
      </p:sp>
    </p:spTree>
    <p:extLst>
      <p:ext uri="{BB962C8B-B14F-4D97-AF65-F5344CB8AC3E}">
        <p14:creationId xmlns:p14="http://schemas.microsoft.com/office/powerpoint/2010/main" val="504693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26</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70064" y="1191359"/>
            <a:ext cx="9034048" cy="46166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calculation includes both success and failing manifold walks.</a:t>
            </a:r>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6" y="289554"/>
            <a:ext cx="10522844" cy="707974"/>
          </a:xfrm>
        </p:spPr>
        <p:txBody>
          <a:bodyPr>
            <a:normAutofit/>
          </a:bodyPr>
          <a:lstStyle/>
          <a:p>
            <a:r>
              <a:rPr lang="en-US" sz="3600" i="0" dirty="0"/>
              <a:t>Comparison of the average number of Newton iterations</a:t>
            </a:r>
            <a:endParaRPr lang="en-US" i="0" dirty="0"/>
          </a:p>
        </p:txBody>
      </p:sp>
      <p:grpSp>
        <p:nvGrpSpPr>
          <p:cNvPr id="12" name="组合 11">
            <a:extLst>
              <a:ext uri="{FF2B5EF4-FFF2-40B4-BE49-F238E27FC236}">
                <a16:creationId xmlns:a16="http://schemas.microsoft.com/office/drawing/2014/main" id="{03464485-BB78-4167-A475-1036070A625F}"/>
              </a:ext>
            </a:extLst>
          </p:cNvPr>
          <p:cNvGrpSpPr/>
          <p:nvPr/>
        </p:nvGrpSpPr>
        <p:grpSpPr>
          <a:xfrm>
            <a:off x="1101562" y="2070531"/>
            <a:ext cx="8590576" cy="3546778"/>
            <a:chOff x="1377243" y="1344506"/>
            <a:chExt cx="8590576" cy="3546778"/>
          </a:xfrm>
        </p:grpSpPr>
        <p:sp>
          <p:nvSpPr>
            <p:cNvPr id="14" name="文本框 13">
              <a:extLst>
                <a:ext uri="{FF2B5EF4-FFF2-40B4-BE49-F238E27FC236}">
                  <a16:creationId xmlns:a16="http://schemas.microsoft.com/office/drawing/2014/main" id="{FB17B274-462C-4D62-A788-7391C93FCE40}"/>
                </a:ext>
              </a:extLst>
            </p:cNvPr>
            <p:cNvSpPr txBox="1"/>
            <p:nvPr/>
          </p:nvSpPr>
          <p:spPr>
            <a:xfrm>
              <a:off x="2491412" y="1344506"/>
              <a:ext cx="6273478" cy="461665"/>
            </a:xfrm>
            <a:prstGeom prst="rect">
              <a:avLst/>
            </a:prstGeom>
            <a:noFill/>
          </p:spPr>
          <p:txBody>
            <a:bodyPr wrap="square" rtlCol="0">
              <a:spAutoFit/>
            </a:bodyPr>
            <a:lstStyle/>
            <a:p>
              <a:pPr algn="ctr"/>
              <a:r>
                <a:rPr lang="en-US" altLang="zh-CN" sz="2400" b="1" dirty="0">
                  <a:solidFill>
                    <a:srgbClr val="1B1464"/>
                  </a:solidFill>
                  <a:latin typeface="Arial" panose="020B0604020202020204" pitchFamily="34" charset="0"/>
                  <a:cs typeface="Arial" panose="020B0604020202020204" pitchFamily="34" charset="0"/>
                </a:rPr>
                <a:t># Newton iterations for all test scenes</a:t>
              </a:r>
              <a:endParaRPr lang="zh-CN" altLang="en-US" sz="2400" b="1" dirty="0">
                <a:solidFill>
                  <a:srgbClr val="1B1464"/>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C6077915-A058-4B41-ABD6-7486F01CC5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7243" y="1831284"/>
              <a:ext cx="8590576" cy="3060000"/>
            </a:xfrm>
            <a:prstGeom prst="rect">
              <a:avLst/>
            </a:prstGeom>
          </p:spPr>
        </p:pic>
      </p:grpSp>
      <p:grpSp>
        <p:nvGrpSpPr>
          <p:cNvPr id="4" name="组合 3">
            <a:extLst>
              <a:ext uri="{FF2B5EF4-FFF2-40B4-BE49-F238E27FC236}">
                <a16:creationId xmlns:a16="http://schemas.microsoft.com/office/drawing/2014/main" id="{C13575D3-32C6-7D37-DBDA-646CFF0F19CC}"/>
              </a:ext>
            </a:extLst>
          </p:cNvPr>
          <p:cNvGrpSpPr/>
          <p:nvPr/>
        </p:nvGrpSpPr>
        <p:grpSpPr>
          <a:xfrm>
            <a:off x="9700198" y="3599174"/>
            <a:ext cx="1035702" cy="430887"/>
            <a:chOff x="1189882" y="5976312"/>
            <a:chExt cx="1396484" cy="700415"/>
          </a:xfrm>
          <a:solidFill>
            <a:srgbClr val="FF0000"/>
          </a:solidFill>
        </p:grpSpPr>
        <p:sp>
          <p:nvSpPr>
            <p:cNvPr id="5" name="Rectangle: Rounded Corners 1492">
              <a:extLst>
                <a:ext uri="{FF2B5EF4-FFF2-40B4-BE49-F238E27FC236}">
                  <a16:creationId xmlns:a16="http://schemas.microsoft.com/office/drawing/2014/main" id="{5DB55D01-C5F1-9148-10F1-952A89A160A5}"/>
                </a:ext>
              </a:extLst>
            </p:cNvPr>
            <p:cNvSpPr/>
            <p:nvPr/>
          </p:nvSpPr>
          <p:spPr>
            <a:xfrm>
              <a:off x="1189882" y="5976312"/>
              <a:ext cx="1396484" cy="700415"/>
            </a:xfrm>
            <a:prstGeom prst="roundRect">
              <a:avLst>
                <a:gd name="adj" fmla="val 11752"/>
              </a:avLst>
            </a:prstGeom>
            <a:grp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0EE2FB2A-DB21-BDD8-5808-C1D59070EC57}"/>
                </a:ext>
              </a:extLst>
            </p:cNvPr>
            <p:cNvSpPr txBox="1"/>
            <p:nvPr/>
          </p:nvSpPr>
          <p:spPr>
            <a:xfrm>
              <a:off x="1258879" y="6008785"/>
              <a:ext cx="1236758" cy="650386"/>
            </a:xfrm>
            <a:prstGeom prst="rect">
              <a:avLst/>
            </a:prstGeom>
            <a:grpFill/>
          </p:spPr>
          <p:txBody>
            <a:bodyPr wrap="square" rtlCol="0">
              <a:spAutoFit/>
            </a:bodyPr>
            <a:lstStyle/>
            <a:p>
              <a:pPr algn="ctr"/>
              <a:r>
                <a:rPr lang="zh-CN" altLang="en-US" sz="2000" dirty="0">
                  <a:solidFill>
                    <a:srgbClr val="1B1464"/>
                  </a:solidFill>
                  <a:latin typeface="Arial" panose="020B0604020202020204" pitchFamily="34" charset="0"/>
                  <a:cs typeface="Arial" panose="020B0604020202020204" pitchFamily="34" charset="0"/>
                </a:rPr>
                <a:t>≈</a:t>
              </a:r>
              <a:r>
                <a:rPr lang="en-US" altLang="zh-CN" sz="2000" dirty="0">
                  <a:solidFill>
                    <a:srgbClr val="1B1464"/>
                  </a:solidFill>
                  <a:latin typeface="Arial" panose="020B0604020202020204" pitchFamily="34" charset="0"/>
                  <a:cs typeface="Arial" panose="020B0604020202020204" pitchFamily="34" charset="0"/>
                </a:rPr>
                <a:t>10%</a:t>
              </a:r>
              <a:endParaRPr lang="zh-CN" altLang="en-US" sz="2000" dirty="0">
                <a:solidFill>
                  <a:srgbClr val="1B1464"/>
                </a:solidFill>
                <a:latin typeface="Arial" panose="020B0604020202020204" pitchFamily="34" charset="0"/>
                <a:cs typeface="Arial" panose="020B0604020202020204" pitchFamily="34" charset="0"/>
              </a:endParaRPr>
            </a:p>
          </p:txBody>
        </p:sp>
      </p:grpSp>
      <p:grpSp>
        <p:nvGrpSpPr>
          <p:cNvPr id="9" name="组合 8">
            <a:extLst>
              <a:ext uri="{FF2B5EF4-FFF2-40B4-BE49-F238E27FC236}">
                <a16:creationId xmlns:a16="http://schemas.microsoft.com/office/drawing/2014/main" id="{5EED1426-44BE-410B-4A53-460AFF8B55D2}"/>
              </a:ext>
            </a:extLst>
          </p:cNvPr>
          <p:cNvGrpSpPr/>
          <p:nvPr/>
        </p:nvGrpSpPr>
        <p:grpSpPr>
          <a:xfrm>
            <a:off x="9700198" y="4122659"/>
            <a:ext cx="1035702" cy="430887"/>
            <a:chOff x="1189882" y="5976312"/>
            <a:chExt cx="1396484" cy="700415"/>
          </a:xfrm>
          <a:solidFill>
            <a:srgbClr val="FF0000"/>
          </a:solidFill>
        </p:grpSpPr>
        <p:sp>
          <p:nvSpPr>
            <p:cNvPr id="10" name="Rectangle: Rounded Corners 1492">
              <a:extLst>
                <a:ext uri="{FF2B5EF4-FFF2-40B4-BE49-F238E27FC236}">
                  <a16:creationId xmlns:a16="http://schemas.microsoft.com/office/drawing/2014/main" id="{3E790570-000F-5DCB-EC28-7FF02029662C}"/>
                </a:ext>
              </a:extLst>
            </p:cNvPr>
            <p:cNvSpPr/>
            <p:nvPr/>
          </p:nvSpPr>
          <p:spPr>
            <a:xfrm>
              <a:off x="1189882" y="5976312"/>
              <a:ext cx="1396484" cy="700415"/>
            </a:xfrm>
            <a:prstGeom prst="roundRect">
              <a:avLst>
                <a:gd name="adj" fmla="val 11752"/>
              </a:avLst>
            </a:prstGeom>
            <a:grp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4468F9BF-2BBB-EE5B-FEA9-E69C45539488}"/>
                </a:ext>
              </a:extLst>
            </p:cNvPr>
            <p:cNvSpPr txBox="1"/>
            <p:nvPr/>
          </p:nvSpPr>
          <p:spPr>
            <a:xfrm>
              <a:off x="1258879" y="6008785"/>
              <a:ext cx="1236758" cy="650386"/>
            </a:xfrm>
            <a:prstGeom prst="rect">
              <a:avLst/>
            </a:prstGeom>
            <a:grpFill/>
          </p:spPr>
          <p:txBody>
            <a:bodyPr wrap="square" rtlCol="0">
              <a:spAutoFit/>
            </a:bodyPr>
            <a:lstStyle/>
            <a:p>
              <a:pPr algn="ctr"/>
              <a:r>
                <a:rPr lang="zh-CN" altLang="en-US" sz="2000" dirty="0">
                  <a:solidFill>
                    <a:srgbClr val="1B1464"/>
                  </a:solidFill>
                  <a:latin typeface="Arial" panose="020B0604020202020204" pitchFamily="34" charset="0"/>
                  <a:cs typeface="Arial" panose="020B0604020202020204" pitchFamily="34" charset="0"/>
                </a:rPr>
                <a:t>≈ </a:t>
              </a:r>
              <a:r>
                <a:rPr lang="en-US" altLang="zh-CN" sz="2000" dirty="0">
                  <a:solidFill>
                    <a:srgbClr val="1B1464"/>
                  </a:solidFill>
                  <a:latin typeface="Arial" panose="020B0604020202020204" pitchFamily="34" charset="0"/>
                  <a:cs typeface="Arial" panose="020B0604020202020204" pitchFamily="34" charset="0"/>
                </a:rPr>
                <a:t>7%</a:t>
              </a:r>
              <a:endParaRPr lang="zh-CN" altLang="en-US" sz="2000" dirty="0">
                <a:solidFill>
                  <a:srgbClr val="1B1464"/>
                </a:solidFill>
                <a:latin typeface="Arial" panose="020B0604020202020204" pitchFamily="34" charset="0"/>
                <a:cs typeface="Arial" panose="020B0604020202020204" pitchFamily="34" charset="0"/>
              </a:endParaRPr>
            </a:p>
          </p:txBody>
        </p:sp>
      </p:grpSp>
      <p:grpSp>
        <p:nvGrpSpPr>
          <p:cNvPr id="28" name="组合 27">
            <a:extLst>
              <a:ext uri="{FF2B5EF4-FFF2-40B4-BE49-F238E27FC236}">
                <a16:creationId xmlns:a16="http://schemas.microsoft.com/office/drawing/2014/main" id="{8A35BB8F-8B04-ACC6-3E86-00BC6E36A2D6}"/>
              </a:ext>
            </a:extLst>
          </p:cNvPr>
          <p:cNvGrpSpPr/>
          <p:nvPr/>
        </p:nvGrpSpPr>
        <p:grpSpPr>
          <a:xfrm>
            <a:off x="9700197" y="4675507"/>
            <a:ext cx="1035703" cy="430887"/>
            <a:chOff x="1189882" y="5976312"/>
            <a:chExt cx="1396484" cy="700415"/>
          </a:xfrm>
          <a:solidFill>
            <a:srgbClr val="FF0000"/>
          </a:solidFill>
        </p:grpSpPr>
        <p:sp>
          <p:nvSpPr>
            <p:cNvPr id="29" name="Rectangle: Rounded Corners 1492">
              <a:extLst>
                <a:ext uri="{FF2B5EF4-FFF2-40B4-BE49-F238E27FC236}">
                  <a16:creationId xmlns:a16="http://schemas.microsoft.com/office/drawing/2014/main" id="{9E3AEB8A-62C9-F52F-F8A8-99B0B0277788}"/>
                </a:ext>
              </a:extLst>
            </p:cNvPr>
            <p:cNvSpPr/>
            <p:nvPr/>
          </p:nvSpPr>
          <p:spPr>
            <a:xfrm>
              <a:off x="1189882" y="5976312"/>
              <a:ext cx="1396484" cy="700415"/>
            </a:xfrm>
            <a:prstGeom prst="roundRect">
              <a:avLst>
                <a:gd name="adj" fmla="val 11752"/>
              </a:avLst>
            </a:prstGeom>
            <a:grp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0933604A-BED9-64BC-5B60-DA31F6C8231A}"/>
                </a:ext>
              </a:extLst>
            </p:cNvPr>
            <p:cNvSpPr txBox="1"/>
            <p:nvPr/>
          </p:nvSpPr>
          <p:spPr>
            <a:xfrm>
              <a:off x="1258879" y="6008785"/>
              <a:ext cx="1236758" cy="650386"/>
            </a:xfrm>
            <a:prstGeom prst="rect">
              <a:avLst/>
            </a:prstGeom>
            <a:grpFill/>
          </p:spPr>
          <p:txBody>
            <a:bodyPr wrap="square" rtlCol="0">
              <a:spAutoFit/>
            </a:bodyPr>
            <a:lstStyle/>
            <a:p>
              <a:pPr algn="ctr"/>
              <a:r>
                <a:rPr lang="zh-CN" altLang="en-US" sz="2000" dirty="0">
                  <a:solidFill>
                    <a:srgbClr val="1B1464"/>
                  </a:solidFill>
                  <a:latin typeface="Arial" panose="020B0604020202020204" pitchFamily="34" charset="0"/>
                  <a:cs typeface="Arial" panose="020B0604020202020204" pitchFamily="34" charset="0"/>
                </a:rPr>
                <a:t>≈</a:t>
              </a:r>
              <a:r>
                <a:rPr lang="en-US" altLang="zh-CN" sz="2000" dirty="0">
                  <a:solidFill>
                    <a:srgbClr val="1B1464"/>
                  </a:solidFill>
                  <a:latin typeface="Arial" panose="020B0604020202020204" pitchFamily="34" charset="0"/>
                  <a:cs typeface="Arial" panose="020B0604020202020204" pitchFamily="34" charset="0"/>
                </a:rPr>
                <a:t>16%</a:t>
              </a:r>
              <a:endParaRPr lang="zh-CN" altLang="en-US" sz="2000" dirty="0">
                <a:solidFill>
                  <a:srgbClr val="1B1464"/>
                </a:solidFill>
                <a:latin typeface="Arial" panose="020B0604020202020204" pitchFamily="34" charset="0"/>
                <a:cs typeface="Arial" panose="020B0604020202020204" pitchFamily="34" charset="0"/>
              </a:endParaRPr>
            </a:p>
          </p:txBody>
        </p:sp>
      </p:grpSp>
      <p:grpSp>
        <p:nvGrpSpPr>
          <p:cNvPr id="34" name="组合 33">
            <a:extLst>
              <a:ext uri="{FF2B5EF4-FFF2-40B4-BE49-F238E27FC236}">
                <a16:creationId xmlns:a16="http://schemas.microsoft.com/office/drawing/2014/main" id="{AD807482-3CB2-2A9D-9901-586C7FE72509}"/>
              </a:ext>
            </a:extLst>
          </p:cNvPr>
          <p:cNvGrpSpPr/>
          <p:nvPr/>
        </p:nvGrpSpPr>
        <p:grpSpPr>
          <a:xfrm>
            <a:off x="9692138" y="5186422"/>
            <a:ext cx="1035703" cy="430887"/>
            <a:chOff x="1189882" y="5976312"/>
            <a:chExt cx="1396484" cy="700415"/>
          </a:xfrm>
          <a:solidFill>
            <a:srgbClr val="FF0000"/>
          </a:solidFill>
        </p:grpSpPr>
        <p:sp>
          <p:nvSpPr>
            <p:cNvPr id="35" name="Rectangle: Rounded Corners 1492">
              <a:extLst>
                <a:ext uri="{FF2B5EF4-FFF2-40B4-BE49-F238E27FC236}">
                  <a16:creationId xmlns:a16="http://schemas.microsoft.com/office/drawing/2014/main" id="{D094765D-9A70-7448-F37A-F5DF4B79F4F8}"/>
                </a:ext>
              </a:extLst>
            </p:cNvPr>
            <p:cNvSpPr/>
            <p:nvPr/>
          </p:nvSpPr>
          <p:spPr>
            <a:xfrm>
              <a:off x="1189882" y="5976312"/>
              <a:ext cx="1396484" cy="700415"/>
            </a:xfrm>
            <a:prstGeom prst="roundRect">
              <a:avLst>
                <a:gd name="adj" fmla="val 11752"/>
              </a:avLst>
            </a:prstGeom>
            <a:grp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2800" dirty="0">
                <a:solidFill>
                  <a:srgbClr val="FF0000"/>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17548185-3FE7-B288-288D-EAA984B26199}"/>
                </a:ext>
              </a:extLst>
            </p:cNvPr>
            <p:cNvSpPr txBox="1"/>
            <p:nvPr/>
          </p:nvSpPr>
          <p:spPr>
            <a:xfrm>
              <a:off x="1258879" y="6008785"/>
              <a:ext cx="1236758" cy="650386"/>
            </a:xfrm>
            <a:prstGeom prst="rect">
              <a:avLst/>
            </a:prstGeom>
            <a:grpFill/>
          </p:spPr>
          <p:txBody>
            <a:bodyPr wrap="square" rtlCol="0">
              <a:spAutoFit/>
            </a:bodyPr>
            <a:lstStyle/>
            <a:p>
              <a:pPr algn="ctr"/>
              <a:r>
                <a:rPr lang="zh-CN" altLang="en-US" sz="2000" dirty="0">
                  <a:solidFill>
                    <a:srgbClr val="1B1464"/>
                  </a:solidFill>
                  <a:latin typeface="Arial" panose="020B0604020202020204" pitchFamily="34" charset="0"/>
                  <a:cs typeface="Arial" panose="020B0604020202020204" pitchFamily="34" charset="0"/>
                </a:rPr>
                <a:t>≈</a:t>
              </a:r>
              <a:r>
                <a:rPr lang="en-US" altLang="zh-CN" sz="2000" dirty="0">
                  <a:solidFill>
                    <a:srgbClr val="1B1464"/>
                  </a:solidFill>
                  <a:latin typeface="Arial" panose="020B0604020202020204" pitchFamily="34" charset="0"/>
                  <a:cs typeface="Arial" panose="020B0604020202020204" pitchFamily="34" charset="0"/>
                </a:rPr>
                <a:t>22%</a:t>
              </a:r>
              <a:endParaRPr lang="zh-CN" altLang="en-US" sz="2000" dirty="0">
                <a:solidFill>
                  <a:srgbClr val="1B146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39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27</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8025828" cy="707974"/>
          </a:xfrm>
        </p:spPr>
        <p:txBody>
          <a:bodyPr>
            <a:normAutofit/>
          </a:bodyPr>
          <a:lstStyle/>
          <a:p>
            <a:r>
              <a:rPr lang="en-US" sz="3600" i="0" dirty="0"/>
              <a:t>Equal time comparison: ref</a:t>
            </a:r>
            <a:r>
              <a:rPr lang="en-US" altLang="zh-CN" sz="3600" i="0" dirty="0"/>
              <a:t>ractive</a:t>
            </a:r>
            <a:r>
              <a:rPr lang="en-US" sz="3600" i="0" dirty="0"/>
              <a:t> sphere</a:t>
            </a:r>
            <a:endParaRPr lang="en-US" i="0" dirty="0"/>
          </a:p>
        </p:txBody>
      </p:sp>
      <p:grpSp>
        <p:nvGrpSpPr>
          <p:cNvPr id="6" name="组合 5">
            <a:extLst>
              <a:ext uri="{FF2B5EF4-FFF2-40B4-BE49-F238E27FC236}">
                <a16:creationId xmlns:a16="http://schemas.microsoft.com/office/drawing/2014/main" id="{99D60E8F-5BCA-4BDA-928D-EAE54C88AA44}"/>
              </a:ext>
            </a:extLst>
          </p:cNvPr>
          <p:cNvGrpSpPr>
            <a:grpSpLocks noChangeAspect="1"/>
          </p:cNvGrpSpPr>
          <p:nvPr/>
        </p:nvGrpSpPr>
        <p:grpSpPr>
          <a:xfrm>
            <a:off x="936000" y="1224000"/>
            <a:ext cx="9105729" cy="4500000"/>
            <a:chOff x="1538845" y="304529"/>
            <a:chExt cx="12718883" cy="6286987"/>
          </a:xfrm>
        </p:grpSpPr>
        <p:sp>
          <p:nvSpPr>
            <p:cNvPr id="9" name="灯片编号占位符 1">
              <a:extLst>
                <a:ext uri="{FF2B5EF4-FFF2-40B4-BE49-F238E27FC236}">
                  <a16:creationId xmlns:a16="http://schemas.microsoft.com/office/drawing/2014/main" id="{0248EC30-5EFA-405F-9075-5FF306C57FE7}"/>
                </a:ext>
              </a:extLst>
            </p:cNvPr>
            <p:cNvSpPr txBox="1">
              <a:spLocks/>
            </p:cNvSpPr>
            <p:nvPr/>
          </p:nvSpPr>
          <p:spPr>
            <a:xfrm>
              <a:off x="4724400" y="6226391"/>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1B1464"/>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10C518-F830-431D-8D5C-6BC52F406456}" type="slidenum">
                <a:rPr lang="en-US" smtClean="0"/>
                <a:pPr/>
                <a:t>27</a:t>
              </a:fld>
              <a:endParaRPr lang="en-US"/>
            </a:p>
          </p:txBody>
        </p:sp>
        <p:pic>
          <p:nvPicPr>
            <p:cNvPr id="10" name="图片 9">
              <a:extLst>
                <a:ext uri="{FF2B5EF4-FFF2-40B4-BE49-F238E27FC236}">
                  <a16:creationId xmlns:a16="http://schemas.microsoft.com/office/drawing/2014/main" id="{C0720EA1-9FCA-4EB2-84F5-F908228D4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845" y="315614"/>
              <a:ext cx="9114309" cy="6226772"/>
            </a:xfrm>
            <a:prstGeom prst="rect">
              <a:avLst/>
            </a:prstGeom>
          </p:spPr>
        </p:pic>
        <p:pic>
          <p:nvPicPr>
            <p:cNvPr id="11" name="图片 10">
              <a:extLst>
                <a:ext uri="{FF2B5EF4-FFF2-40B4-BE49-F238E27FC236}">
                  <a16:creationId xmlns:a16="http://schemas.microsoft.com/office/drawing/2014/main" id="{B69B9EF2-0C58-463C-9C0D-CD4A44EEEF8D}"/>
                </a:ext>
              </a:extLst>
            </p:cNvPr>
            <p:cNvPicPr>
              <a:picLocks noChangeAspect="1"/>
            </p:cNvPicPr>
            <p:nvPr/>
          </p:nvPicPr>
          <p:blipFill>
            <a:blip r:embed="rId4"/>
            <a:stretch>
              <a:fillRect/>
            </a:stretch>
          </p:blipFill>
          <p:spPr>
            <a:xfrm>
              <a:off x="10653155" y="304529"/>
              <a:ext cx="3604573" cy="6248942"/>
            </a:xfrm>
            <a:prstGeom prst="rect">
              <a:avLst/>
            </a:prstGeom>
          </p:spPr>
        </p:pic>
      </p:grpSp>
      <p:sp>
        <p:nvSpPr>
          <p:cNvPr id="13" name="矩形 12">
            <a:extLst>
              <a:ext uri="{FF2B5EF4-FFF2-40B4-BE49-F238E27FC236}">
                <a16:creationId xmlns:a16="http://schemas.microsoft.com/office/drawing/2014/main" id="{0D7E3B20-2EA1-4194-86BC-69AA57CF1E84}"/>
              </a:ext>
            </a:extLst>
          </p:cNvPr>
          <p:cNvSpPr/>
          <p:nvPr/>
        </p:nvSpPr>
        <p:spPr>
          <a:xfrm>
            <a:off x="6156708" y="1178472"/>
            <a:ext cx="1322613" cy="456102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741B147-CC3F-4DF6-96CD-B6FE7D133A65}"/>
              </a:ext>
            </a:extLst>
          </p:cNvPr>
          <p:cNvSpPr/>
          <p:nvPr/>
        </p:nvSpPr>
        <p:spPr>
          <a:xfrm>
            <a:off x="7457791" y="1178471"/>
            <a:ext cx="1322613" cy="456102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1434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28</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8025828" cy="707974"/>
          </a:xfrm>
        </p:spPr>
        <p:txBody>
          <a:bodyPr>
            <a:normAutofit/>
          </a:bodyPr>
          <a:lstStyle/>
          <a:p>
            <a:r>
              <a:rPr lang="en-US" sz="3600" i="0" dirty="0"/>
              <a:t>Equal time comparison: </a:t>
            </a:r>
            <a:r>
              <a:rPr lang="en-US" altLang="zh-CN" sz="3600" i="0" dirty="0"/>
              <a:t>refractive sphere</a:t>
            </a:r>
            <a:endParaRPr lang="en-US" i="0" dirty="0"/>
          </a:p>
        </p:txBody>
      </p:sp>
      <p:pic>
        <p:nvPicPr>
          <p:cNvPr id="2" name="sphere_scene">
            <a:hlinkClick r:id="" action="ppaction://media"/>
            <a:extLst>
              <a:ext uri="{FF2B5EF4-FFF2-40B4-BE49-F238E27FC236}">
                <a16:creationId xmlns:a16="http://schemas.microsoft.com/office/drawing/2014/main" id="{D5A7C206-A169-4F57-9DF4-FBB185412D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0000" y="1080000"/>
            <a:ext cx="8320000" cy="4680000"/>
          </a:xfrm>
          <a:prstGeom prst="rect">
            <a:avLst/>
          </a:prstGeom>
        </p:spPr>
      </p:pic>
    </p:spTree>
    <p:extLst>
      <p:ext uri="{BB962C8B-B14F-4D97-AF65-F5344CB8AC3E}">
        <p14:creationId xmlns:p14="http://schemas.microsoft.com/office/powerpoint/2010/main" val="29645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29</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8025828" cy="707974"/>
          </a:xfrm>
        </p:spPr>
        <p:txBody>
          <a:bodyPr>
            <a:normAutofit fontScale="90000"/>
          </a:bodyPr>
          <a:lstStyle/>
          <a:p>
            <a:r>
              <a:rPr lang="en-US" sz="3600" i="0" dirty="0"/>
              <a:t>Equal time comparison: double </a:t>
            </a:r>
            <a:r>
              <a:rPr lang="en-US" altLang="zh-CN" sz="3600" i="0" dirty="0"/>
              <a:t>refractive slab</a:t>
            </a:r>
            <a:endParaRPr lang="en-US" i="0" dirty="0"/>
          </a:p>
        </p:txBody>
      </p:sp>
      <p:pic>
        <p:nvPicPr>
          <p:cNvPr id="6" name="图片 5">
            <a:extLst>
              <a:ext uri="{FF2B5EF4-FFF2-40B4-BE49-F238E27FC236}">
                <a16:creationId xmlns:a16="http://schemas.microsoft.com/office/drawing/2014/main" id="{53FE89C6-1A06-4E04-A794-460615DD1120}"/>
              </a:ext>
            </a:extLst>
          </p:cNvPr>
          <p:cNvPicPr>
            <a:picLocks noChangeAspect="1"/>
          </p:cNvPicPr>
          <p:nvPr/>
        </p:nvPicPr>
        <p:blipFill>
          <a:blip r:embed="rId3"/>
          <a:stretch>
            <a:fillRect/>
          </a:stretch>
        </p:blipFill>
        <p:spPr>
          <a:xfrm>
            <a:off x="936000" y="1224000"/>
            <a:ext cx="9335404" cy="4500000"/>
          </a:xfrm>
          <a:prstGeom prst="rect">
            <a:avLst/>
          </a:prstGeom>
        </p:spPr>
      </p:pic>
      <p:sp>
        <p:nvSpPr>
          <p:cNvPr id="10" name="矩形 9">
            <a:extLst>
              <a:ext uri="{FF2B5EF4-FFF2-40B4-BE49-F238E27FC236}">
                <a16:creationId xmlns:a16="http://schemas.microsoft.com/office/drawing/2014/main" id="{E1250A51-52D5-4D08-87C7-718805FF9A49}"/>
              </a:ext>
            </a:extLst>
          </p:cNvPr>
          <p:cNvSpPr/>
          <p:nvPr/>
        </p:nvSpPr>
        <p:spPr>
          <a:xfrm>
            <a:off x="6270214" y="1178472"/>
            <a:ext cx="1356066" cy="456102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41B30C8-6471-40D6-9A0F-2E95B193AFB5}"/>
              </a:ext>
            </a:extLst>
          </p:cNvPr>
          <p:cNvSpPr/>
          <p:nvPr/>
        </p:nvSpPr>
        <p:spPr>
          <a:xfrm>
            <a:off x="7617666" y="1178471"/>
            <a:ext cx="1330391" cy="456102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1757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0A86C85-CCD3-42C5-9645-6313838AF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50" y="1550020"/>
            <a:ext cx="5760000"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a:extLst>
              <a:ext uri="{FF2B5EF4-FFF2-40B4-BE49-F238E27FC236}">
                <a16:creationId xmlns:a16="http://schemas.microsoft.com/office/drawing/2014/main" id="{279D43EC-4CB4-4F14-9A5D-6B19A184B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81" y="1550020"/>
            <a:ext cx="3456000"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제목 1">
            <a:extLst>
              <a:ext uri="{FF2B5EF4-FFF2-40B4-BE49-F238E27FC236}">
                <a16:creationId xmlns:a16="http://schemas.microsoft.com/office/drawing/2014/main" id="{3DEC539A-A97D-47A0-8C96-39ACEF26CC72}"/>
              </a:ext>
            </a:extLst>
          </p:cNvPr>
          <p:cNvSpPr>
            <a:spLocks noGrp="1"/>
          </p:cNvSpPr>
          <p:nvPr>
            <p:ph type="title"/>
          </p:nvPr>
        </p:nvSpPr>
        <p:spPr>
          <a:xfrm>
            <a:off x="792858" y="289554"/>
            <a:ext cx="6416544" cy="707974"/>
          </a:xfrm>
        </p:spPr>
        <p:txBody>
          <a:bodyPr/>
          <a:lstStyle/>
          <a:p>
            <a:r>
              <a:rPr lang="en-US" altLang="zh-CN" i="0" dirty="0"/>
              <a:t>Caustics are everywhere</a:t>
            </a:r>
            <a:endParaRPr lang="en-US" i="0" dirty="0"/>
          </a:p>
        </p:txBody>
      </p:sp>
      <p:sp>
        <p:nvSpPr>
          <p:cNvPr id="2" name="灯片编号占位符 1">
            <a:extLst>
              <a:ext uri="{FF2B5EF4-FFF2-40B4-BE49-F238E27FC236}">
                <a16:creationId xmlns:a16="http://schemas.microsoft.com/office/drawing/2014/main" id="{D9B49746-56D1-27BA-BF78-41DAB704ADBA}"/>
              </a:ext>
            </a:extLst>
          </p:cNvPr>
          <p:cNvSpPr>
            <a:spLocks noGrp="1"/>
          </p:cNvSpPr>
          <p:nvPr>
            <p:ph type="sldNum" sz="quarter" idx="12"/>
          </p:nvPr>
        </p:nvSpPr>
        <p:spPr/>
        <p:txBody>
          <a:bodyPr/>
          <a:lstStyle/>
          <a:p>
            <a:fld id="{E810C518-F830-431D-8D5C-6BC52F406456}" type="slidenum">
              <a:rPr lang="en-US" smtClean="0"/>
              <a:t>3</a:t>
            </a:fld>
            <a:endParaRPr lang="en-US"/>
          </a:p>
        </p:txBody>
      </p:sp>
    </p:spTree>
    <p:extLst>
      <p:ext uri="{BB962C8B-B14F-4D97-AF65-F5344CB8AC3E}">
        <p14:creationId xmlns:p14="http://schemas.microsoft.com/office/powerpoint/2010/main" val="387738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30</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8025828" cy="707974"/>
          </a:xfrm>
        </p:spPr>
        <p:txBody>
          <a:bodyPr>
            <a:normAutofit fontScale="90000"/>
          </a:bodyPr>
          <a:lstStyle/>
          <a:p>
            <a:r>
              <a:rPr lang="en-US" sz="3600" i="0" dirty="0"/>
              <a:t>Equal time comparison: double </a:t>
            </a:r>
            <a:r>
              <a:rPr lang="en-US" altLang="zh-CN" sz="3600" i="0" dirty="0"/>
              <a:t>refractive slab</a:t>
            </a:r>
            <a:endParaRPr lang="en-US" i="0" dirty="0"/>
          </a:p>
        </p:txBody>
      </p:sp>
      <p:pic>
        <p:nvPicPr>
          <p:cNvPr id="6" name="slab_scene">
            <a:hlinkClick r:id="" action="ppaction://media"/>
            <a:extLst>
              <a:ext uri="{FF2B5EF4-FFF2-40B4-BE49-F238E27FC236}">
                <a16:creationId xmlns:a16="http://schemas.microsoft.com/office/drawing/2014/main" id="{9FA09F91-D3EB-4636-A915-F40671F959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0000" y="1080000"/>
            <a:ext cx="8320000" cy="4680000"/>
          </a:xfrm>
          <a:prstGeom prst="rect">
            <a:avLst/>
          </a:prstGeom>
        </p:spPr>
      </p:pic>
    </p:spTree>
    <p:extLst>
      <p:ext uri="{BB962C8B-B14F-4D97-AF65-F5344CB8AC3E}">
        <p14:creationId xmlns:p14="http://schemas.microsoft.com/office/powerpoint/2010/main" val="331749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31</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sz="3600" i="0" dirty="0"/>
              <a:t>Spatial reuse size</a:t>
            </a:r>
            <a:endParaRPr lang="en-US" i="0" dirty="0"/>
          </a:p>
        </p:txBody>
      </p:sp>
      <p:pic>
        <p:nvPicPr>
          <p:cNvPr id="2" name="图片 1">
            <a:extLst>
              <a:ext uri="{FF2B5EF4-FFF2-40B4-BE49-F238E27FC236}">
                <a16:creationId xmlns:a16="http://schemas.microsoft.com/office/drawing/2014/main" id="{9D773DE5-F038-452B-829A-F89297BA3A7E}"/>
              </a:ext>
            </a:extLst>
          </p:cNvPr>
          <p:cNvPicPr>
            <a:picLocks noChangeAspect="1"/>
          </p:cNvPicPr>
          <p:nvPr/>
        </p:nvPicPr>
        <p:blipFill>
          <a:blip r:embed="rId3"/>
          <a:stretch>
            <a:fillRect/>
          </a:stretch>
        </p:blipFill>
        <p:spPr>
          <a:xfrm>
            <a:off x="522515" y="1110273"/>
            <a:ext cx="11200163" cy="4680000"/>
          </a:xfrm>
          <a:prstGeom prst="rect">
            <a:avLst/>
          </a:prstGeom>
        </p:spPr>
      </p:pic>
      <p:sp>
        <p:nvSpPr>
          <p:cNvPr id="9" name="矩形: 圆角 8">
            <a:extLst>
              <a:ext uri="{FF2B5EF4-FFF2-40B4-BE49-F238E27FC236}">
                <a16:creationId xmlns:a16="http://schemas.microsoft.com/office/drawing/2014/main" id="{7910710A-59AE-7B7B-EEA2-022755831B95}"/>
              </a:ext>
            </a:extLst>
          </p:cNvPr>
          <p:cNvSpPr/>
          <p:nvPr/>
        </p:nvSpPr>
        <p:spPr>
          <a:xfrm>
            <a:off x="5937941" y="1090476"/>
            <a:ext cx="1718635" cy="367553"/>
          </a:xfrm>
          <a:prstGeom prst="round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dk1"/>
              </a:solidFill>
            </a:endParaRPr>
          </a:p>
        </p:txBody>
      </p:sp>
      <p:sp>
        <p:nvSpPr>
          <p:cNvPr id="10" name="矩形: 圆角 9">
            <a:extLst>
              <a:ext uri="{FF2B5EF4-FFF2-40B4-BE49-F238E27FC236}">
                <a16:creationId xmlns:a16="http://schemas.microsoft.com/office/drawing/2014/main" id="{0A0E9062-C9FA-438D-47F3-04EAA95EB1B4}"/>
              </a:ext>
            </a:extLst>
          </p:cNvPr>
          <p:cNvSpPr/>
          <p:nvPr/>
        </p:nvSpPr>
        <p:spPr>
          <a:xfrm>
            <a:off x="5901365" y="3388048"/>
            <a:ext cx="1718635" cy="367553"/>
          </a:xfrm>
          <a:prstGeom prst="round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dk1"/>
              </a:solidFill>
            </a:endParaRPr>
          </a:p>
        </p:txBody>
      </p:sp>
      <p:cxnSp>
        <p:nvCxnSpPr>
          <p:cNvPr id="12" name="直接箭头连接符 11">
            <a:extLst>
              <a:ext uri="{FF2B5EF4-FFF2-40B4-BE49-F238E27FC236}">
                <a16:creationId xmlns:a16="http://schemas.microsoft.com/office/drawing/2014/main" id="{D67C8FDD-B7AF-BC35-5683-B8F29E3927C6}"/>
              </a:ext>
            </a:extLst>
          </p:cNvPr>
          <p:cNvCxnSpPr>
            <a:cxnSpLocks/>
          </p:cNvCxnSpPr>
          <p:nvPr/>
        </p:nvCxnSpPr>
        <p:spPr>
          <a:xfrm>
            <a:off x="1036320" y="961527"/>
            <a:ext cx="2511552" cy="0"/>
          </a:xfrm>
          <a:prstGeom prst="straightConnector1">
            <a:avLst/>
          </a:prstGeom>
          <a:solidFill>
            <a:srgbClr val="DF7F7F">
              <a:alpha val="75000"/>
            </a:srgbClr>
          </a:solidFill>
          <a:ln w="38100">
            <a:solidFill>
              <a:srgbClr val="1B1464"/>
            </a:solidFill>
            <a:tailEnd type="triangle"/>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464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32</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sz="3600" i="0" dirty="0"/>
              <a:t>Increasing roughness</a:t>
            </a:r>
            <a:endParaRPr lang="en-US" i="0" dirty="0"/>
          </a:p>
        </p:txBody>
      </p:sp>
      <p:pic>
        <p:nvPicPr>
          <p:cNvPr id="2" name="图片 1">
            <a:extLst>
              <a:ext uri="{FF2B5EF4-FFF2-40B4-BE49-F238E27FC236}">
                <a16:creationId xmlns:a16="http://schemas.microsoft.com/office/drawing/2014/main" id="{6BECA06B-D970-4621-98B9-C79A61B1C122}"/>
              </a:ext>
            </a:extLst>
          </p:cNvPr>
          <p:cNvPicPr>
            <a:picLocks noChangeAspect="1"/>
          </p:cNvPicPr>
          <p:nvPr/>
        </p:nvPicPr>
        <p:blipFill>
          <a:blip r:embed="rId3"/>
          <a:stretch>
            <a:fillRect/>
          </a:stretch>
        </p:blipFill>
        <p:spPr>
          <a:xfrm>
            <a:off x="0" y="1760917"/>
            <a:ext cx="12192000" cy="3336166"/>
          </a:xfrm>
          <a:prstGeom prst="rect">
            <a:avLst/>
          </a:prstGeom>
        </p:spPr>
      </p:pic>
      <p:grpSp>
        <p:nvGrpSpPr>
          <p:cNvPr id="18" name="组合 17">
            <a:extLst>
              <a:ext uri="{FF2B5EF4-FFF2-40B4-BE49-F238E27FC236}">
                <a16:creationId xmlns:a16="http://schemas.microsoft.com/office/drawing/2014/main" id="{FC03B491-D270-177F-C3B2-B5D6B104C277}"/>
              </a:ext>
            </a:extLst>
          </p:cNvPr>
          <p:cNvGrpSpPr/>
          <p:nvPr/>
        </p:nvGrpSpPr>
        <p:grpSpPr>
          <a:xfrm>
            <a:off x="1917381" y="5097083"/>
            <a:ext cx="8195883" cy="614318"/>
            <a:chOff x="1917381" y="5097083"/>
            <a:chExt cx="8195883" cy="614318"/>
          </a:xfrm>
        </p:grpSpPr>
        <p:sp>
          <p:nvSpPr>
            <p:cNvPr id="13" name="제목 1">
              <a:extLst>
                <a:ext uri="{FF2B5EF4-FFF2-40B4-BE49-F238E27FC236}">
                  <a16:creationId xmlns:a16="http://schemas.microsoft.com/office/drawing/2014/main" id="{6A7DBD38-BF7F-079F-08EF-2E859063728C}"/>
                </a:ext>
              </a:extLst>
            </p:cNvPr>
            <p:cNvSpPr txBox="1">
              <a:spLocks/>
            </p:cNvSpPr>
            <p:nvPr/>
          </p:nvSpPr>
          <p:spPr>
            <a:xfrm>
              <a:off x="1917381" y="5097083"/>
              <a:ext cx="2240091" cy="6143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Arial" panose="020B0604020202020204" pitchFamily="34" charset="0"/>
                </a:defRPr>
              </a:lvl1pPr>
            </a:lstStyle>
            <a:p>
              <a:r>
                <a:rPr lang="en-US" altLang="zh-CN" sz="2800" b="0" i="0" dirty="0"/>
                <a:t>reuse size: 2×2</a:t>
              </a:r>
              <a:endParaRPr lang="en-US" sz="3600" b="0" i="0" dirty="0"/>
            </a:p>
          </p:txBody>
        </p:sp>
        <p:sp>
          <p:nvSpPr>
            <p:cNvPr id="14" name="제목 1">
              <a:extLst>
                <a:ext uri="{FF2B5EF4-FFF2-40B4-BE49-F238E27FC236}">
                  <a16:creationId xmlns:a16="http://schemas.microsoft.com/office/drawing/2014/main" id="{3AB0CEEF-DC80-F610-3E49-6A07ACBA5E4D}"/>
                </a:ext>
              </a:extLst>
            </p:cNvPr>
            <p:cNvSpPr txBox="1">
              <a:spLocks/>
            </p:cNvSpPr>
            <p:nvPr/>
          </p:nvSpPr>
          <p:spPr>
            <a:xfrm>
              <a:off x="7873173" y="5097083"/>
              <a:ext cx="2240091" cy="6143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Arial" panose="020B0604020202020204" pitchFamily="34" charset="0"/>
                </a:defRPr>
              </a:lvl1pPr>
            </a:lstStyle>
            <a:p>
              <a:r>
                <a:rPr lang="en-US" altLang="zh-CN" sz="2800" b="0" i="0" dirty="0"/>
                <a:t>reuse size: 4×4</a:t>
              </a:r>
              <a:endParaRPr lang="en-US" sz="3600" b="0" i="0" dirty="0"/>
            </a:p>
          </p:txBody>
        </p:sp>
        <p:cxnSp>
          <p:nvCxnSpPr>
            <p:cNvPr id="17" name="直接箭头连接符 16">
              <a:extLst>
                <a:ext uri="{FF2B5EF4-FFF2-40B4-BE49-F238E27FC236}">
                  <a16:creationId xmlns:a16="http://schemas.microsoft.com/office/drawing/2014/main" id="{C3015936-F7CF-84E8-37E9-E97F464BF87F}"/>
                </a:ext>
              </a:extLst>
            </p:cNvPr>
            <p:cNvCxnSpPr>
              <a:cxnSpLocks/>
            </p:cNvCxnSpPr>
            <p:nvPr/>
          </p:nvCxnSpPr>
          <p:spPr>
            <a:xfrm>
              <a:off x="5233416" y="5384928"/>
              <a:ext cx="1725168" cy="0"/>
            </a:xfrm>
            <a:prstGeom prst="straightConnector1">
              <a:avLst/>
            </a:prstGeom>
            <a:solidFill>
              <a:srgbClr val="DF7F7F">
                <a:alpha val="75000"/>
              </a:srgbClr>
            </a:solidFill>
            <a:ln w="38100">
              <a:solidFill>
                <a:srgbClr val="251E6C"/>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3671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33</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altLang="zh-CN" sz="3600" i="0" dirty="0"/>
              <a:t>Moving light source</a:t>
            </a:r>
            <a:endParaRPr lang="en-US" i="0" dirty="0"/>
          </a:p>
        </p:txBody>
      </p:sp>
      <p:pic>
        <p:nvPicPr>
          <p:cNvPr id="2" name="temporalReuse_sphere_without">
            <a:hlinkClick r:id="" action="ppaction://media"/>
            <a:extLst>
              <a:ext uri="{FF2B5EF4-FFF2-40B4-BE49-F238E27FC236}">
                <a16:creationId xmlns:a16="http://schemas.microsoft.com/office/drawing/2014/main" id="{311C50B8-2EDE-4808-BD39-CC02B18E1E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1884" r="21889"/>
          <a:stretch/>
        </p:blipFill>
        <p:spPr>
          <a:xfrm>
            <a:off x="898072" y="1162142"/>
            <a:ext cx="4678135" cy="4680000"/>
          </a:xfrm>
          <a:prstGeom prst="rect">
            <a:avLst/>
          </a:prstGeom>
        </p:spPr>
      </p:pic>
      <p:sp>
        <p:nvSpPr>
          <p:cNvPr id="6" name="文本框 5">
            <a:extLst>
              <a:ext uri="{FF2B5EF4-FFF2-40B4-BE49-F238E27FC236}">
                <a16:creationId xmlns:a16="http://schemas.microsoft.com/office/drawing/2014/main" id="{FC4CDD63-B53B-4211-B9B3-52FF69454F00}"/>
              </a:ext>
            </a:extLst>
          </p:cNvPr>
          <p:cNvSpPr txBox="1"/>
          <p:nvPr/>
        </p:nvSpPr>
        <p:spPr>
          <a:xfrm>
            <a:off x="1933469" y="5830491"/>
            <a:ext cx="2607339" cy="769441"/>
          </a:xfrm>
          <a:prstGeom prst="rect">
            <a:avLst/>
          </a:prstGeom>
          <a:noFill/>
        </p:spPr>
        <p:txBody>
          <a:bodyPr wrap="square" rtlCol="0">
            <a:spAutoFit/>
          </a:bodyPr>
          <a:lstStyle/>
          <a:p>
            <a:r>
              <a:rPr lang="en-US" altLang="zh-CN" sz="2200" dirty="0">
                <a:solidFill>
                  <a:srgbClr val="1B1464"/>
                </a:solidFill>
                <a:latin typeface="Arial" panose="020B0604020202020204" pitchFamily="34" charset="0"/>
                <a:cs typeface="Arial" panose="020B0604020202020204" pitchFamily="34" charset="0"/>
              </a:rPr>
              <a:t>w/o temporal reuse</a:t>
            </a:r>
          </a:p>
          <a:p>
            <a:pPr algn="ctr"/>
            <a:r>
              <a:rPr lang="en-US" altLang="zh-CN" sz="2200" dirty="0">
                <a:solidFill>
                  <a:srgbClr val="1B1464"/>
                </a:solidFill>
                <a:latin typeface="Arial" panose="020B0604020202020204" pitchFamily="34" charset="0"/>
                <a:cs typeface="Arial" panose="020B0604020202020204" pitchFamily="34" charset="0"/>
              </a:rPr>
              <a:t>spatial(4×4)</a:t>
            </a:r>
            <a:endParaRPr lang="zh-CN" altLang="en-US" sz="2200" dirty="0">
              <a:solidFill>
                <a:srgbClr val="1B1464"/>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76DACF9-8ADF-4866-AB21-B5EA4499A570}"/>
              </a:ext>
            </a:extLst>
          </p:cNvPr>
          <p:cNvSpPr txBox="1"/>
          <p:nvPr/>
        </p:nvSpPr>
        <p:spPr>
          <a:xfrm>
            <a:off x="7467600" y="5830490"/>
            <a:ext cx="2607339" cy="769441"/>
          </a:xfrm>
          <a:prstGeom prst="rect">
            <a:avLst/>
          </a:prstGeom>
          <a:noFill/>
        </p:spPr>
        <p:txBody>
          <a:bodyPr wrap="square" rtlCol="0">
            <a:spAutoFit/>
          </a:bodyPr>
          <a:lstStyle/>
          <a:p>
            <a:r>
              <a:rPr lang="en-US" altLang="zh-CN" sz="2200" dirty="0">
                <a:solidFill>
                  <a:srgbClr val="1B1464"/>
                </a:solidFill>
                <a:latin typeface="Arial" panose="020B0604020202020204" pitchFamily="34" charset="0"/>
                <a:cs typeface="Arial" panose="020B0604020202020204" pitchFamily="34" charset="0"/>
              </a:rPr>
              <a:t>w/ temporal reuse</a:t>
            </a:r>
          </a:p>
          <a:p>
            <a:pPr algn="ctr"/>
            <a:r>
              <a:rPr lang="en-US" altLang="zh-CN" sz="2200" dirty="0">
                <a:solidFill>
                  <a:srgbClr val="1B1464"/>
                </a:solidFill>
                <a:latin typeface="Arial" panose="020B0604020202020204" pitchFamily="34" charset="0"/>
                <a:cs typeface="Arial" panose="020B0604020202020204" pitchFamily="34" charset="0"/>
              </a:rPr>
              <a:t>spatial(4×4)</a:t>
            </a:r>
            <a:endParaRPr lang="zh-CN" altLang="en-US" sz="2200" dirty="0">
              <a:solidFill>
                <a:srgbClr val="1B1464"/>
              </a:solidFill>
              <a:latin typeface="Arial" panose="020B0604020202020204" pitchFamily="34" charset="0"/>
              <a:cs typeface="Arial" panose="020B0604020202020204" pitchFamily="34" charset="0"/>
            </a:endParaRPr>
          </a:p>
        </p:txBody>
      </p:sp>
      <p:pic>
        <p:nvPicPr>
          <p:cNvPr id="5" name="temporalReuse_sphere_with">
            <a:hlinkClick r:id="" action="ppaction://media"/>
            <a:extLst>
              <a:ext uri="{FF2B5EF4-FFF2-40B4-BE49-F238E27FC236}">
                <a16:creationId xmlns:a16="http://schemas.microsoft.com/office/drawing/2014/main" id="{3CCA5539-BEB1-4360-8482-D9E239E3DA3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1894" r="21924"/>
          <a:stretch/>
        </p:blipFill>
        <p:spPr>
          <a:xfrm>
            <a:off x="6221186" y="1162142"/>
            <a:ext cx="4674428" cy="4680000"/>
          </a:xfrm>
          <a:prstGeom prst="rect">
            <a:avLst/>
          </a:prstGeom>
        </p:spPr>
      </p:pic>
    </p:spTree>
    <p:extLst>
      <p:ext uri="{BB962C8B-B14F-4D97-AF65-F5344CB8AC3E}">
        <p14:creationId xmlns:p14="http://schemas.microsoft.com/office/powerpoint/2010/main" val="18356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3" fill="hold"/>
                                        <p:tgtEl>
                                          <p:spTgt spid="2"/>
                                        </p:tgtEl>
                                      </p:cBhvr>
                                    </p:cmd>
                                  </p:childTnLst>
                                </p:cTn>
                              </p:par>
                              <p:par>
                                <p:cTn id="7" presetID="1" presetClass="mediacall" presetSubtype="0" fill="hold" nodeType="withEffect">
                                  <p:stCondLst>
                                    <p:cond delay="0"/>
                                  </p:stCondLst>
                                  <p:childTnLst>
                                    <p:cmd type="call" cmd="playFrom(0.0)">
                                      <p:cBhvr>
                                        <p:cTn id="8" dur="5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34</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altLang="zh-CN" sz="3600" i="0" dirty="0"/>
              <a:t>Deformation of specular geometry</a:t>
            </a:r>
            <a:endParaRPr lang="en-US" i="0" dirty="0"/>
          </a:p>
        </p:txBody>
      </p:sp>
      <p:pic>
        <p:nvPicPr>
          <p:cNvPr id="2" name="Normal">
            <a:hlinkClick r:id="" action="ppaction://media"/>
            <a:extLst>
              <a:ext uri="{FF2B5EF4-FFF2-40B4-BE49-F238E27FC236}">
                <a16:creationId xmlns:a16="http://schemas.microsoft.com/office/drawing/2014/main" id="{691CCB1B-A492-48A3-B560-ABEB655DBD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3367" t="2787" r="23328" b="2626"/>
          <a:stretch/>
        </p:blipFill>
        <p:spPr>
          <a:xfrm>
            <a:off x="10388679" y="1162800"/>
            <a:ext cx="1803321" cy="1800000"/>
          </a:xfrm>
          <a:prstGeom prst="rect">
            <a:avLst/>
          </a:prstGeom>
        </p:spPr>
      </p:pic>
      <p:pic>
        <p:nvPicPr>
          <p:cNvPr id="4" name="temporalReuse_plane_without">
            <a:hlinkClick r:id="" action="ppaction://media"/>
            <a:extLst>
              <a:ext uri="{FF2B5EF4-FFF2-40B4-BE49-F238E27FC236}">
                <a16:creationId xmlns:a16="http://schemas.microsoft.com/office/drawing/2014/main" id="{0FA6E0F4-1F9E-4127-B5D7-40FDBBFA89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1894" r="21924"/>
          <a:stretch/>
        </p:blipFill>
        <p:spPr>
          <a:xfrm>
            <a:off x="792857" y="1162800"/>
            <a:ext cx="4674429" cy="4680000"/>
          </a:xfrm>
          <a:prstGeom prst="rect">
            <a:avLst/>
          </a:prstGeom>
        </p:spPr>
      </p:pic>
      <p:pic>
        <p:nvPicPr>
          <p:cNvPr id="5" name="temporalReuse_plane_with">
            <a:hlinkClick r:id="" action="ppaction://media"/>
            <a:extLst>
              <a:ext uri="{FF2B5EF4-FFF2-40B4-BE49-F238E27FC236}">
                <a16:creationId xmlns:a16="http://schemas.microsoft.com/office/drawing/2014/main" id="{7F36F0F6-B3AC-4D9F-924C-91C83AB621B5}"/>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1894" r="21924"/>
          <a:stretch/>
        </p:blipFill>
        <p:spPr>
          <a:xfrm>
            <a:off x="5682344" y="1162800"/>
            <a:ext cx="4674429" cy="4680000"/>
          </a:xfrm>
          <a:prstGeom prst="rect">
            <a:avLst/>
          </a:prstGeom>
        </p:spPr>
      </p:pic>
      <p:sp>
        <p:nvSpPr>
          <p:cNvPr id="9" name="文本框 8">
            <a:extLst>
              <a:ext uri="{FF2B5EF4-FFF2-40B4-BE49-F238E27FC236}">
                <a16:creationId xmlns:a16="http://schemas.microsoft.com/office/drawing/2014/main" id="{17D225DB-41F9-43C2-AEEA-4215B827E8C9}"/>
              </a:ext>
            </a:extLst>
          </p:cNvPr>
          <p:cNvSpPr txBox="1"/>
          <p:nvPr/>
        </p:nvSpPr>
        <p:spPr>
          <a:xfrm>
            <a:off x="1826401" y="5830491"/>
            <a:ext cx="2607339" cy="769441"/>
          </a:xfrm>
          <a:prstGeom prst="rect">
            <a:avLst/>
          </a:prstGeom>
          <a:noFill/>
        </p:spPr>
        <p:txBody>
          <a:bodyPr wrap="square" rtlCol="0">
            <a:spAutoFit/>
          </a:bodyPr>
          <a:lstStyle/>
          <a:p>
            <a:r>
              <a:rPr lang="en-US" altLang="zh-CN" sz="2200" dirty="0">
                <a:solidFill>
                  <a:srgbClr val="1B1464"/>
                </a:solidFill>
                <a:latin typeface="Arial" panose="020B0604020202020204" pitchFamily="34" charset="0"/>
                <a:cs typeface="Arial" panose="020B0604020202020204" pitchFamily="34" charset="0"/>
              </a:rPr>
              <a:t>w/o temporal reuse</a:t>
            </a:r>
          </a:p>
          <a:p>
            <a:pPr algn="ctr"/>
            <a:r>
              <a:rPr lang="en-US" altLang="zh-CN" sz="2200" dirty="0">
                <a:solidFill>
                  <a:srgbClr val="1B1464"/>
                </a:solidFill>
                <a:latin typeface="Arial" panose="020B0604020202020204" pitchFamily="34" charset="0"/>
                <a:cs typeface="Arial" panose="020B0604020202020204" pitchFamily="34" charset="0"/>
              </a:rPr>
              <a:t>spatial(4×4)</a:t>
            </a:r>
            <a:endParaRPr lang="zh-CN" altLang="en-US" sz="2200" dirty="0">
              <a:solidFill>
                <a:srgbClr val="1B1464"/>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50B8A6B3-CCE9-4E5D-A1AC-8D8AA81C0900}"/>
              </a:ext>
            </a:extLst>
          </p:cNvPr>
          <p:cNvSpPr txBox="1"/>
          <p:nvPr/>
        </p:nvSpPr>
        <p:spPr>
          <a:xfrm>
            <a:off x="6715888" y="5830490"/>
            <a:ext cx="2607339" cy="769441"/>
          </a:xfrm>
          <a:prstGeom prst="rect">
            <a:avLst/>
          </a:prstGeom>
          <a:noFill/>
        </p:spPr>
        <p:txBody>
          <a:bodyPr wrap="square" rtlCol="0">
            <a:spAutoFit/>
          </a:bodyPr>
          <a:lstStyle/>
          <a:p>
            <a:r>
              <a:rPr lang="en-US" altLang="zh-CN" sz="2200" dirty="0">
                <a:solidFill>
                  <a:srgbClr val="1B1464"/>
                </a:solidFill>
                <a:latin typeface="Arial" panose="020B0604020202020204" pitchFamily="34" charset="0"/>
                <a:cs typeface="Arial" panose="020B0604020202020204" pitchFamily="34" charset="0"/>
              </a:rPr>
              <a:t>w/ temporal reuse</a:t>
            </a:r>
          </a:p>
          <a:p>
            <a:pPr algn="ctr"/>
            <a:r>
              <a:rPr lang="en-US" altLang="zh-CN" sz="2200" dirty="0">
                <a:solidFill>
                  <a:srgbClr val="1B1464"/>
                </a:solidFill>
                <a:latin typeface="Arial" panose="020B0604020202020204" pitchFamily="34" charset="0"/>
                <a:cs typeface="Arial" panose="020B0604020202020204" pitchFamily="34" charset="0"/>
              </a:rPr>
              <a:t>spatial(4×4)</a:t>
            </a:r>
            <a:endParaRPr lang="zh-CN" altLang="en-US" sz="2200" dirty="0">
              <a:solidFill>
                <a:srgbClr val="1B1464"/>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A33E55BF-F744-756D-2FA4-FD51C266EC99}"/>
              </a:ext>
            </a:extLst>
          </p:cNvPr>
          <p:cNvSpPr txBox="1"/>
          <p:nvPr/>
        </p:nvSpPr>
        <p:spPr>
          <a:xfrm>
            <a:off x="10582656" y="3267456"/>
            <a:ext cx="1609344" cy="830997"/>
          </a:xfrm>
          <a:prstGeom prst="rect">
            <a:avLst/>
          </a:prstGeom>
          <a:noFill/>
        </p:spPr>
        <p:txBody>
          <a:bodyPr wrap="square" rtlCol="0">
            <a:spAutoFit/>
          </a:bodyPr>
          <a:lstStyle/>
          <a:p>
            <a:pPr algn="ctr"/>
            <a:r>
              <a:rPr lang="en-US" altLang="zh-CN" sz="2400" dirty="0">
                <a:solidFill>
                  <a:srgbClr val="1B1464"/>
                </a:solidFill>
                <a:latin typeface="Arial" panose="020B0604020202020204" pitchFamily="34" charset="0"/>
                <a:cs typeface="Arial" panose="020B0604020202020204" pitchFamily="34" charset="0"/>
              </a:rPr>
              <a:t>Gaussian</a:t>
            </a:r>
          </a:p>
          <a:p>
            <a:pPr algn="ctr"/>
            <a:r>
              <a:rPr lang="en-US" altLang="zh-CN" sz="2400" dirty="0">
                <a:solidFill>
                  <a:srgbClr val="1B1464"/>
                </a:solidFill>
                <a:latin typeface="Arial" panose="020B0604020202020204" pitchFamily="34" charset="0"/>
                <a:cs typeface="Arial" panose="020B0604020202020204" pitchFamily="34" charset="0"/>
              </a:rPr>
              <a:t>filter</a:t>
            </a:r>
            <a:endParaRPr lang="zh-CN" altLang="en-US" sz="2400" dirty="0">
              <a:solidFill>
                <a:srgbClr val="1B14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7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3" fill="hold"/>
                                        <p:tgtEl>
                                          <p:spTgt spid="2"/>
                                        </p:tgtEl>
                                      </p:cBhvr>
                                    </p:cmd>
                                  </p:childTnLst>
                                </p:cTn>
                              </p:par>
                              <p:par>
                                <p:cTn id="7" presetID="1" presetClass="mediacall" presetSubtype="0" fill="hold" nodeType="withEffect">
                                  <p:stCondLst>
                                    <p:cond delay="0"/>
                                  </p:stCondLst>
                                  <p:childTnLst>
                                    <p:cmd type="call" cmd="playFrom(0.0)">
                                      <p:cBhvr>
                                        <p:cTn id="8" dur="5500" fill="hold"/>
                                        <p:tgtEl>
                                          <p:spTgt spid="4"/>
                                        </p:tgtEl>
                                      </p:cBhvr>
                                    </p:cmd>
                                  </p:childTnLst>
                                </p:cTn>
                              </p:par>
                              <p:par>
                                <p:cTn id="9" presetID="1" presetClass="mediacall" presetSubtype="0" fill="hold" nodeType="withEffect">
                                  <p:stCondLst>
                                    <p:cond delay="0"/>
                                  </p:stCondLst>
                                  <p:childTnLst>
                                    <p:cmd type="call" cmd="playFrom(0.0)">
                                      <p:cBhvr>
                                        <p:cTn id="10" dur="5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repeatCount="indefinite"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repeatCount="indefinite"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593DFE0-1347-4B3F-AE47-3517A585FC77}"/>
              </a:ext>
            </a:extLst>
          </p:cNvPr>
          <p:cNvSpPr>
            <a:spLocks noGrp="1"/>
          </p:cNvSpPr>
          <p:nvPr>
            <p:ph type="ctrTitle"/>
          </p:nvPr>
        </p:nvSpPr>
        <p:spPr>
          <a:xfrm>
            <a:off x="609599" y="3058341"/>
            <a:ext cx="11005751" cy="878400"/>
          </a:xfrm>
        </p:spPr>
        <p:txBody>
          <a:bodyPr>
            <a:normAutofit/>
          </a:bodyPr>
          <a:lstStyle/>
          <a:p>
            <a:r>
              <a:rPr lang="en-US" altLang="zh-CN" i="0" dirty="0"/>
              <a:t>Conclusion</a:t>
            </a:r>
            <a:endParaRPr lang="zh-CN" altLang="en-US" i="0" dirty="0"/>
          </a:p>
        </p:txBody>
      </p:sp>
      <p:sp>
        <p:nvSpPr>
          <p:cNvPr id="5" name="副标题 4">
            <a:extLst>
              <a:ext uri="{FF2B5EF4-FFF2-40B4-BE49-F238E27FC236}">
                <a16:creationId xmlns:a16="http://schemas.microsoft.com/office/drawing/2014/main" id="{FB9760DB-EEDA-49DD-AF1E-3B224D656B27}"/>
              </a:ext>
            </a:extLst>
          </p:cNvPr>
          <p:cNvSpPr>
            <a:spLocks noGrp="1"/>
          </p:cNvSpPr>
          <p:nvPr>
            <p:ph type="subTitle" idx="1"/>
          </p:nvPr>
        </p:nvSpPr>
        <p:spPr>
          <a:xfrm>
            <a:off x="609599" y="3725692"/>
            <a:ext cx="11005750" cy="615735"/>
          </a:xfrm>
        </p:spPr>
        <p:txBody>
          <a:bodyPr/>
          <a:lstStyle/>
          <a:p>
            <a:endParaRPr lang="zh-CN" altLang="en-US" i="0" dirty="0"/>
          </a:p>
        </p:txBody>
      </p:sp>
    </p:spTree>
    <p:extLst>
      <p:ext uri="{BB962C8B-B14F-4D97-AF65-F5344CB8AC3E}">
        <p14:creationId xmlns:p14="http://schemas.microsoft.com/office/powerpoint/2010/main" val="3417873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36</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6979543" cy="707974"/>
          </a:xfrm>
        </p:spPr>
        <p:txBody>
          <a:bodyPr>
            <a:normAutofit/>
          </a:bodyPr>
          <a:lstStyle/>
          <a:p>
            <a:r>
              <a:rPr lang="en-US" sz="3600" i="0" dirty="0"/>
              <a:t>Conclusion</a:t>
            </a:r>
            <a:endParaRPr lang="en-US" i="0" dirty="0"/>
          </a:p>
        </p:txBody>
      </p:sp>
      <p:sp>
        <p:nvSpPr>
          <p:cNvPr id="5" name="文本框 4">
            <a:extLst>
              <a:ext uri="{FF2B5EF4-FFF2-40B4-BE49-F238E27FC236}">
                <a16:creationId xmlns:a16="http://schemas.microsoft.com/office/drawing/2014/main" id="{31827832-8B12-4044-A159-1C657CCACE38}"/>
              </a:ext>
            </a:extLst>
          </p:cNvPr>
          <p:cNvSpPr txBox="1"/>
          <p:nvPr/>
        </p:nvSpPr>
        <p:spPr>
          <a:xfrm>
            <a:off x="872925" y="1217447"/>
            <a:ext cx="10801266" cy="1077218"/>
          </a:xfrm>
          <a:prstGeom prst="rect">
            <a:avLst/>
          </a:prstGeom>
          <a:noFill/>
        </p:spPr>
        <p:txBody>
          <a:bodyPr wrap="square" rtlCol="0">
            <a:spAutoFit/>
          </a:bodyPr>
          <a:lstStyle/>
          <a:p>
            <a:pPr marL="457200" indent="-457200">
              <a:buFont typeface="Wingdings" panose="05000000000000000000" pitchFamily="2" charset="2"/>
              <a:buChar char="Ø"/>
            </a:pPr>
            <a:r>
              <a:rPr lang="en-US" altLang="zh-CN" sz="3200" dirty="0">
                <a:solidFill>
                  <a:srgbClr val="1B1464"/>
                </a:solidFill>
                <a:latin typeface="Arial" panose="020B0604020202020204" pitchFamily="34" charset="0"/>
                <a:cs typeface="Arial" panose="020B0604020202020204" pitchFamily="34" charset="0"/>
              </a:rPr>
              <a:t>A specular path reuse approach both in the spatial and temporal domain for </a:t>
            </a:r>
            <a:r>
              <a:rPr lang="en-US" altLang="zh-CN" sz="3200" dirty="0">
                <a:solidFill>
                  <a:srgbClr val="FF0000"/>
                </a:solidFill>
                <a:latin typeface="Arial" panose="020B0604020202020204" pitchFamily="34" charset="0"/>
                <a:cs typeface="Arial" panose="020B0604020202020204" pitchFamily="34" charset="0"/>
              </a:rPr>
              <a:t>efficient</a:t>
            </a:r>
            <a:r>
              <a:rPr lang="en-US" altLang="zh-CN" sz="3200" dirty="0">
                <a:solidFill>
                  <a:srgbClr val="1B1464"/>
                </a:solidFill>
                <a:latin typeface="Arial" panose="020B0604020202020204" pitchFamily="34" charset="0"/>
                <a:cs typeface="Arial" panose="020B0604020202020204" pitchFamily="34" charset="0"/>
              </a:rPr>
              <a:t> caustics rendering.</a:t>
            </a:r>
          </a:p>
        </p:txBody>
      </p:sp>
      <p:sp>
        <p:nvSpPr>
          <p:cNvPr id="2" name="제목 1">
            <a:extLst>
              <a:ext uri="{FF2B5EF4-FFF2-40B4-BE49-F238E27FC236}">
                <a16:creationId xmlns:a16="http://schemas.microsoft.com/office/drawing/2014/main" id="{08020886-0447-8635-9342-646A1116AD4A}"/>
              </a:ext>
            </a:extLst>
          </p:cNvPr>
          <p:cNvSpPr txBox="1">
            <a:spLocks/>
          </p:cNvSpPr>
          <p:nvPr/>
        </p:nvSpPr>
        <p:spPr>
          <a:xfrm>
            <a:off x="869221" y="3245709"/>
            <a:ext cx="6979543" cy="70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Arial" panose="020B0604020202020204" pitchFamily="34" charset="0"/>
              </a:defRPr>
            </a:lvl1pPr>
          </a:lstStyle>
          <a:p>
            <a:r>
              <a:rPr lang="en-US" sz="3600" i="0" dirty="0"/>
              <a:t>Limitations</a:t>
            </a:r>
            <a:endParaRPr lang="en-US" i="0" dirty="0"/>
          </a:p>
        </p:txBody>
      </p:sp>
      <p:sp>
        <p:nvSpPr>
          <p:cNvPr id="6" name="文本框 5">
            <a:extLst>
              <a:ext uri="{FF2B5EF4-FFF2-40B4-BE49-F238E27FC236}">
                <a16:creationId xmlns:a16="http://schemas.microsoft.com/office/drawing/2014/main" id="{D2A4A6A7-C557-6CE2-F430-9ECDB79B1181}"/>
              </a:ext>
            </a:extLst>
          </p:cNvPr>
          <p:cNvSpPr txBox="1"/>
          <p:nvPr/>
        </p:nvSpPr>
        <p:spPr>
          <a:xfrm>
            <a:off x="942373" y="4196214"/>
            <a:ext cx="10801266"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1B1464"/>
                </a:solidFill>
                <a:latin typeface="Arial" panose="020B0604020202020204" pitchFamily="34" charset="0"/>
                <a:cs typeface="Arial" panose="020B0604020202020204" pitchFamily="34" charset="0"/>
              </a:rPr>
              <a:t>Limited roughness.</a:t>
            </a:r>
          </a:p>
        </p:txBody>
      </p:sp>
      <p:sp>
        <p:nvSpPr>
          <p:cNvPr id="7" name="文本框 6">
            <a:extLst>
              <a:ext uri="{FF2B5EF4-FFF2-40B4-BE49-F238E27FC236}">
                <a16:creationId xmlns:a16="http://schemas.microsoft.com/office/drawing/2014/main" id="{5FE1E7CE-377B-DB74-8C6B-DE306054CD11}"/>
              </a:ext>
            </a:extLst>
          </p:cNvPr>
          <p:cNvSpPr txBox="1"/>
          <p:nvPr/>
        </p:nvSpPr>
        <p:spPr>
          <a:xfrm>
            <a:off x="942373" y="4917984"/>
            <a:ext cx="10801266"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1B1464"/>
                </a:solidFill>
                <a:latin typeface="Arial" panose="020B0604020202020204" pitchFamily="34" charset="0"/>
                <a:cs typeface="Arial" panose="020B0604020202020204" pitchFamily="34" charset="0"/>
              </a:rPr>
              <a:t>Large light sources.</a:t>
            </a:r>
          </a:p>
        </p:txBody>
      </p:sp>
    </p:spTree>
    <p:extLst>
      <p:ext uri="{BB962C8B-B14F-4D97-AF65-F5344CB8AC3E}">
        <p14:creationId xmlns:p14="http://schemas.microsoft.com/office/powerpoint/2010/main" val="193413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EDD3A0-FAFB-42B4-B9CB-555D7A39E342}"/>
              </a:ext>
            </a:extLst>
          </p:cNvPr>
          <p:cNvSpPr>
            <a:spLocks noGrp="1"/>
          </p:cNvSpPr>
          <p:nvPr>
            <p:ph type="ctrTitle"/>
          </p:nvPr>
        </p:nvSpPr>
        <p:spPr>
          <a:xfrm>
            <a:off x="653742" y="1563679"/>
            <a:ext cx="11005751" cy="1284225"/>
          </a:xfrm>
        </p:spPr>
        <p:txBody>
          <a:bodyPr>
            <a:normAutofit fontScale="90000"/>
          </a:bodyPr>
          <a:lstStyle/>
          <a:p>
            <a:r>
              <a:rPr lang="en-US" i="0" dirty="0"/>
              <a:t>Efficient Caustics Rendering via Spatial and Temporal Path Reuse</a:t>
            </a:r>
          </a:p>
        </p:txBody>
      </p:sp>
      <p:sp>
        <p:nvSpPr>
          <p:cNvPr id="3" name="부제목 2">
            <a:extLst>
              <a:ext uri="{FF2B5EF4-FFF2-40B4-BE49-F238E27FC236}">
                <a16:creationId xmlns:a16="http://schemas.microsoft.com/office/drawing/2014/main" id="{F6609C6B-FA70-4105-B19B-9E0AC4C20E7C}"/>
              </a:ext>
            </a:extLst>
          </p:cNvPr>
          <p:cNvSpPr>
            <a:spLocks noGrp="1"/>
          </p:cNvSpPr>
          <p:nvPr>
            <p:ph type="subTitle" idx="1"/>
          </p:nvPr>
        </p:nvSpPr>
        <p:spPr>
          <a:xfrm>
            <a:off x="3201460" y="3333421"/>
            <a:ext cx="5789079" cy="1400625"/>
          </a:xfrm>
        </p:spPr>
        <p:txBody>
          <a:bodyPr>
            <a:normAutofit/>
          </a:bodyPr>
          <a:lstStyle/>
          <a:p>
            <a:pPr algn="ctr"/>
            <a:r>
              <a:rPr lang="en-US" sz="4800" b="1" i="0" dirty="0"/>
              <a:t>Thank you!</a:t>
            </a:r>
          </a:p>
          <a:p>
            <a:pPr algn="ctr"/>
            <a:r>
              <a:rPr lang="en-US" sz="4800" b="1" i="0" baseline="30000" dirty="0"/>
              <a:t>Q&amp;A</a:t>
            </a:r>
          </a:p>
        </p:txBody>
      </p:sp>
    </p:spTree>
    <p:extLst>
      <p:ext uri="{BB962C8B-B14F-4D97-AF65-F5344CB8AC3E}">
        <p14:creationId xmlns:p14="http://schemas.microsoft.com/office/powerpoint/2010/main" val="3880224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4</a:t>
            </a:fld>
            <a:endParaRPr lang="en-US"/>
          </a:p>
        </p:txBody>
      </p:sp>
      <p:pic>
        <p:nvPicPr>
          <p:cNvPr id="5" name="图片 4">
            <a:extLst>
              <a:ext uri="{FF2B5EF4-FFF2-40B4-BE49-F238E27FC236}">
                <a16:creationId xmlns:a16="http://schemas.microsoft.com/office/drawing/2014/main" id="{AEEF6097-1A63-4B69-BB0C-0BE0BE794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1368001"/>
            <a:ext cx="7920000" cy="3790875"/>
          </a:xfrm>
          <a:prstGeom prst="rect">
            <a:avLst/>
          </a:prstGeom>
          <a:ln>
            <a:noFill/>
          </a:ln>
          <a:effectLst>
            <a:outerShdw blurRad="292100" dist="139700" dir="2700000" algn="tl" rotWithShape="0">
              <a:srgbClr val="333333">
                <a:alpha val="65000"/>
              </a:srgbClr>
            </a:outerShdw>
          </a:effectLst>
        </p:spPr>
      </p:pic>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8" y="289554"/>
            <a:ext cx="8381370" cy="707974"/>
          </a:xfrm>
        </p:spPr>
        <p:txBody>
          <a:bodyPr>
            <a:normAutofit/>
          </a:bodyPr>
          <a:lstStyle/>
          <a:p>
            <a:r>
              <a:rPr lang="en-US" altLang="zh-CN" i="0" dirty="0"/>
              <a:t>Let’s define caustics</a:t>
            </a:r>
            <a:endParaRPr lang="en-US" i="0" dirty="0"/>
          </a:p>
        </p:txBody>
      </p:sp>
      <p:sp>
        <p:nvSpPr>
          <p:cNvPr id="2" name="矩形 1">
            <a:extLst>
              <a:ext uri="{FF2B5EF4-FFF2-40B4-BE49-F238E27FC236}">
                <a16:creationId xmlns:a16="http://schemas.microsoft.com/office/drawing/2014/main" id="{95FB5898-F9D3-49B8-9F80-468D0BA386BA}"/>
              </a:ext>
            </a:extLst>
          </p:cNvPr>
          <p:cNvSpPr/>
          <p:nvPr/>
        </p:nvSpPr>
        <p:spPr>
          <a:xfrm>
            <a:off x="838200" y="5920873"/>
            <a:ext cx="9375058" cy="400110"/>
          </a:xfrm>
          <a:prstGeom prst="rect">
            <a:avLst/>
          </a:prstGeom>
        </p:spPr>
        <p:txBody>
          <a:bodyPr wrap="square">
            <a:spAutoFit/>
          </a:bodyPr>
          <a:lstStyle/>
          <a:p>
            <a:r>
              <a:rPr lang="en-US" altLang="zh-CN" sz="2000" b="1" dirty="0">
                <a:solidFill>
                  <a:schemeClr val="accent3">
                    <a:lumMod val="75000"/>
                  </a:schemeClr>
                </a:solidFill>
                <a:latin typeface="Arial Narrow" panose="020B0606020202030204" pitchFamily="34" charset="0"/>
                <a:ea typeface="+mj-ea"/>
                <a:cs typeface="Arial" panose="020B0604020202020204" pitchFamily="34" charset="0"/>
              </a:rPr>
              <a:t>from </a:t>
            </a:r>
            <a:r>
              <a:rPr lang="zh-CN" altLang="en-US" sz="2000" b="1" dirty="0">
                <a:solidFill>
                  <a:schemeClr val="accent3">
                    <a:lumMod val="75000"/>
                  </a:schemeClr>
                </a:solidFill>
                <a:latin typeface="Arial Narrow" panose="020B0606020202030204" pitchFamily="34" charset="0"/>
                <a:ea typeface="+mj-ea"/>
                <a:cs typeface="Arial" panose="020B0604020202020204" pitchFamily="34" charset="0"/>
              </a:rPr>
              <a:t>https://www.chaos.com/blog/what-are-caustics-and-how-to-render-them-the-right-way</a:t>
            </a:r>
          </a:p>
        </p:txBody>
      </p:sp>
      <p:sp>
        <p:nvSpPr>
          <p:cNvPr id="9" name="文本框 8">
            <a:extLst>
              <a:ext uri="{FF2B5EF4-FFF2-40B4-BE49-F238E27FC236}">
                <a16:creationId xmlns:a16="http://schemas.microsoft.com/office/drawing/2014/main" id="{97A2F291-9AFF-49B9-B985-258B188896DD}"/>
              </a:ext>
            </a:extLst>
          </p:cNvPr>
          <p:cNvSpPr txBox="1"/>
          <p:nvPr/>
        </p:nvSpPr>
        <p:spPr>
          <a:xfrm>
            <a:off x="9309413" y="3282701"/>
            <a:ext cx="2332858" cy="523220"/>
          </a:xfrm>
          <a:prstGeom prst="rect">
            <a:avLst/>
          </a:prstGeom>
          <a:noFill/>
        </p:spPr>
        <p:txBody>
          <a:bodyPr wrap="square" rtlCol="0">
            <a:spAutoFit/>
          </a:bodyPr>
          <a:lstStyle/>
          <a:p>
            <a:endParaRPr lang="en-US" altLang="zh-CN" sz="2800" b="1" dirty="0">
              <a:solidFill>
                <a:srgbClr val="1B1464"/>
              </a:solidFill>
              <a:latin typeface="Arial Narrow" panose="020B0606020202030204" pitchFamily="34" charset="0"/>
              <a:ea typeface="+mj-ea"/>
              <a:cs typeface="Arial" panose="020B0604020202020204" pitchFamily="34" charset="0"/>
            </a:endParaRPr>
          </a:p>
        </p:txBody>
      </p:sp>
      <p:grpSp>
        <p:nvGrpSpPr>
          <p:cNvPr id="16" name="组合 15">
            <a:extLst>
              <a:ext uri="{FF2B5EF4-FFF2-40B4-BE49-F238E27FC236}">
                <a16:creationId xmlns:a16="http://schemas.microsoft.com/office/drawing/2014/main" id="{E1B6FD46-CB0B-4B12-B66E-89A9CBB6ADFB}"/>
              </a:ext>
            </a:extLst>
          </p:cNvPr>
          <p:cNvGrpSpPr/>
          <p:nvPr/>
        </p:nvGrpSpPr>
        <p:grpSpPr>
          <a:xfrm>
            <a:off x="7111091" y="2586945"/>
            <a:ext cx="4457131" cy="523220"/>
            <a:chOff x="7111093" y="2586945"/>
            <a:chExt cx="4362449" cy="523220"/>
          </a:xfrm>
        </p:grpSpPr>
        <p:sp>
          <p:nvSpPr>
            <p:cNvPr id="7" name="文本框 6">
              <a:extLst>
                <a:ext uri="{FF2B5EF4-FFF2-40B4-BE49-F238E27FC236}">
                  <a16:creationId xmlns:a16="http://schemas.microsoft.com/office/drawing/2014/main" id="{9D4BD33E-CBFF-41D8-8C1B-C523FFE8FEC9}"/>
                </a:ext>
              </a:extLst>
            </p:cNvPr>
            <p:cNvSpPr txBox="1"/>
            <p:nvPr/>
          </p:nvSpPr>
          <p:spPr>
            <a:xfrm>
              <a:off x="9309413" y="2586945"/>
              <a:ext cx="2164129" cy="523220"/>
            </a:xfrm>
            <a:prstGeom prst="rect">
              <a:avLst/>
            </a:prstGeom>
            <a:noFill/>
          </p:spPr>
          <p:txBody>
            <a:bodyPr wrap="square" rtlCol="0">
              <a:spAutoFit/>
            </a:bodyPr>
            <a:lstStyle/>
            <a:p>
              <a:r>
                <a:rPr lang="en-US" altLang="zh-CN" sz="2800" b="1" dirty="0">
                  <a:solidFill>
                    <a:srgbClr val="FFC306"/>
                  </a:solidFill>
                  <a:latin typeface="Arial Narrow" panose="020B0606020202030204" pitchFamily="34" charset="0"/>
                  <a:ea typeface="+mj-ea"/>
                  <a:cs typeface="Arial" panose="020B0604020202020204" pitchFamily="34" charset="0"/>
                </a:rPr>
                <a:t>Specular path</a:t>
              </a:r>
            </a:p>
          </p:txBody>
        </p:sp>
        <p:cxnSp>
          <p:nvCxnSpPr>
            <p:cNvPr id="12" name="直接箭头连接符 11">
              <a:extLst>
                <a:ext uri="{FF2B5EF4-FFF2-40B4-BE49-F238E27FC236}">
                  <a16:creationId xmlns:a16="http://schemas.microsoft.com/office/drawing/2014/main" id="{D694AB2D-B27B-4210-8EE8-016771C55731}"/>
                </a:ext>
              </a:extLst>
            </p:cNvPr>
            <p:cNvCxnSpPr>
              <a:cxnSpLocks/>
              <a:stCxn id="7" idx="1"/>
            </p:cNvCxnSpPr>
            <p:nvPr/>
          </p:nvCxnSpPr>
          <p:spPr>
            <a:xfrm flipH="1" flipV="1">
              <a:off x="7111093" y="2775857"/>
              <a:ext cx="2198320" cy="72698"/>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Rounded Corners 1492">
            <a:extLst>
              <a:ext uri="{FF2B5EF4-FFF2-40B4-BE49-F238E27FC236}">
                <a16:creationId xmlns:a16="http://schemas.microsoft.com/office/drawing/2014/main" id="{AAA842BA-542D-4B7F-3E5C-F6AB3CA0D93E}"/>
              </a:ext>
            </a:extLst>
          </p:cNvPr>
          <p:cNvSpPr/>
          <p:nvPr/>
        </p:nvSpPr>
        <p:spPr>
          <a:xfrm>
            <a:off x="9296243" y="3550814"/>
            <a:ext cx="2332858" cy="1233654"/>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FF0000"/>
                </a:solidFill>
                <a:latin typeface="Arial" panose="020B0604020202020204" pitchFamily="34" charset="0"/>
                <a:cs typeface="Arial" panose="020B0604020202020204" pitchFamily="34" charset="0"/>
              </a:rPr>
              <a:t>“narrow”</a:t>
            </a:r>
            <a:br>
              <a:rPr lang="en-US" altLang="zh-CN" sz="2800" dirty="0">
                <a:solidFill>
                  <a:srgbClr val="FF0000"/>
                </a:solidFill>
                <a:latin typeface="Arial" panose="020B0604020202020204" pitchFamily="34" charset="0"/>
                <a:cs typeface="Arial" panose="020B0604020202020204" pitchFamily="34" charset="0"/>
              </a:rPr>
            </a:br>
            <a:r>
              <a:rPr lang="en-US" altLang="zh-CN" sz="2800" dirty="0">
                <a:solidFill>
                  <a:srgbClr val="FF0000"/>
                </a:solidFill>
                <a:latin typeface="Arial" panose="020B0604020202020204" pitchFamily="34" charset="0"/>
                <a:cs typeface="Arial" panose="020B0604020202020204" pitchFamily="34" charset="0"/>
              </a:rPr>
              <a:t>Hard to find !</a:t>
            </a:r>
          </a:p>
        </p:txBody>
      </p:sp>
      <p:sp>
        <p:nvSpPr>
          <p:cNvPr id="58" name="流程图: 接点 57">
            <a:extLst>
              <a:ext uri="{FF2B5EF4-FFF2-40B4-BE49-F238E27FC236}">
                <a16:creationId xmlns:a16="http://schemas.microsoft.com/office/drawing/2014/main" id="{77BCA64F-E2C0-5438-E39A-616A1002DFD0}"/>
              </a:ext>
            </a:extLst>
          </p:cNvPr>
          <p:cNvSpPr>
            <a:spLocks noChangeAspect="1"/>
          </p:cNvSpPr>
          <p:nvPr/>
        </p:nvSpPr>
        <p:spPr>
          <a:xfrm>
            <a:off x="4307696" y="4452289"/>
            <a:ext cx="17988" cy="18000"/>
          </a:xfrm>
          <a:prstGeom prst="flowChartConnector">
            <a:avLst/>
          </a:prstGeom>
          <a:solidFill>
            <a:srgbClr val="DF7F7F">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1" name="组合 120">
            <a:extLst>
              <a:ext uri="{FF2B5EF4-FFF2-40B4-BE49-F238E27FC236}">
                <a16:creationId xmlns:a16="http://schemas.microsoft.com/office/drawing/2014/main" id="{44E6144A-945F-1ED9-E05B-2B8440C39AD6}"/>
              </a:ext>
            </a:extLst>
          </p:cNvPr>
          <p:cNvGrpSpPr/>
          <p:nvPr/>
        </p:nvGrpSpPr>
        <p:grpSpPr>
          <a:xfrm>
            <a:off x="4095603" y="2521672"/>
            <a:ext cx="3985880" cy="1476894"/>
            <a:chOff x="4104379" y="2498037"/>
            <a:chExt cx="3985880" cy="1476894"/>
          </a:xfrm>
        </p:grpSpPr>
        <p:sp>
          <p:nvSpPr>
            <p:cNvPr id="116" name="流程图: 合并 114">
              <a:extLst>
                <a:ext uri="{FF2B5EF4-FFF2-40B4-BE49-F238E27FC236}">
                  <a16:creationId xmlns:a16="http://schemas.microsoft.com/office/drawing/2014/main" id="{1A04BD7D-1B31-9220-653A-62BEBDFF3DDE}"/>
                </a:ext>
              </a:extLst>
            </p:cNvPr>
            <p:cNvSpPr/>
            <p:nvPr/>
          </p:nvSpPr>
          <p:spPr>
            <a:xfrm rot="13682859">
              <a:off x="7169190" y="1749778"/>
              <a:ext cx="172810" cy="166932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7997"/>
                <a:gd name="connsiteY0" fmla="*/ 200 h 10000"/>
                <a:gd name="connsiteX1" fmla="*/ 7997 w 7997"/>
                <a:gd name="connsiteY1" fmla="*/ 0 h 10000"/>
                <a:gd name="connsiteX2" fmla="*/ 2997 w 7997"/>
                <a:gd name="connsiteY2" fmla="*/ 10000 h 10000"/>
                <a:gd name="connsiteX3" fmla="*/ 0 w 7997"/>
                <a:gd name="connsiteY3" fmla="*/ 200 h 10000"/>
                <a:gd name="connsiteX0" fmla="*/ 0 w 8981"/>
                <a:gd name="connsiteY0" fmla="*/ 775 h 10575"/>
                <a:gd name="connsiteX1" fmla="*/ 8981 w 8981"/>
                <a:gd name="connsiteY1" fmla="*/ 0 h 10575"/>
                <a:gd name="connsiteX2" fmla="*/ 3748 w 8981"/>
                <a:gd name="connsiteY2" fmla="*/ 10575 h 10575"/>
                <a:gd name="connsiteX3" fmla="*/ 0 w 8981"/>
                <a:gd name="connsiteY3" fmla="*/ 775 h 10575"/>
                <a:gd name="connsiteX0" fmla="*/ 3739 w 5827"/>
                <a:gd name="connsiteY0" fmla="*/ 0 h 12027"/>
                <a:gd name="connsiteX1" fmla="*/ 5827 w 5827"/>
                <a:gd name="connsiteY1" fmla="*/ 2027 h 12027"/>
                <a:gd name="connsiteX2" fmla="*/ 0 w 5827"/>
                <a:gd name="connsiteY2" fmla="*/ 12027 h 12027"/>
                <a:gd name="connsiteX3" fmla="*/ 3739 w 5827"/>
                <a:gd name="connsiteY3" fmla="*/ 0 h 12027"/>
                <a:gd name="connsiteX0" fmla="*/ 6417 w 23240"/>
                <a:gd name="connsiteY0" fmla="*/ 656 h 10656"/>
                <a:gd name="connsiteX1" fmla="*/ 23240 w 23240"/>
                <a:gd name="connsiteY1" fmla="*/ 0 h 10656"/>
                <a:gd name="connsiteX2" fmla="*/ 0 w 23240"/>
                <a:gd name="connsiteY2" fmla="*/ 10656 h 10656"/>
                <a:gd name="connsiteX3" fmla="*/ 6417 w 23240"/>
                <a:gd name="connsiteY3" fmla="*/ 656 h 10656"/>
                <a:gd name="connsiteX0" fmla="*/ 10665 w 23240"/>
                <a:gd name="connsiteY0" fmla="*/ 0 h 11107"/>
                <a:gd name="connsiteX1" fmla="*/ 23240 w 23240"/>
                <a:gd name="connsiteY1" fmla="*/ 451 h 11107"/>
                <a:gd name="connsiteX2" fmla="*/ 0 w 23240"/>
                <a:gd name="connsiteY2" fmla="*/ 11107 h 11107"/>
                <a:gd name="connsiteX3" fmla="*/ 10665 w 23240"/>
                <a:gd name="connsiteY3" fmla="*/ 0 h 11107"/>
                <a:gd name="connsiteX0" fmla="*/ 0 w 26663"/>
                <a:gd name="connsiteY0" fmla="*/ 2954 h 10656"/>
                <a:gd name="connsiteX1" fmla="*/ 26663 w 26663"/>
                <a:gd name="connsiteY1" fmla="*/ 0 h 10656"/>
                <a:gd name="connsiteX2" fmla="*/ 3423 w 26663"/>
                <a:gd name="connsiteY2" fmla="*/ 10656 h 10656"/>
                <a:gd name="connsiteX3" fmla="*/ 0 w 26663"/>
                <a:gd name="connsiteY3" fmla="*/ 2954 h 10656"/>
                <a:gd name="connsiteX0" fmla="*/ 0 w 18602"/>
                <a:gd name="connsiteY0" fmla="*/ 0 h 7702"/>
                <a:gd name="connsiteX1" fmla="*/ 18602 w 18602"/>
                <a:gd name="connsiteY1" fmla="*/ 447 h 7702"/>
                <a:gd name="connsiteX2" fmla="*/ 3423 w 18602"/>
                <a:gd name="connsiteY2" fmla="*/ 7702 h 7702"/>
                <a:gd name="connsiteX3" fmla="*/ 0 w 18602"/>
                <a:gd name="connsiteY3" fmla="*/ 0 h 7702"/>
                <a:gd name="connsiteX0" fmla="*/ 0 w 6964"/>
                <a:gd name="connsiteY0" fmla="*/ 0 h 10000"/>
                <a:gd name="connsiteX1" fmla="*/ 6964 w 6964"/>
                <a:gd name="connsiteY1" fmla="*/ 1036 h 10000"/>
                <a:gd name="connsiteX2" fmla="*/ 1840 w 6964"/>
                <a:gd name="connsiteY2" fmla="*/ 10000 h 10000"/>
                <a:gd name="connsiteX3" fmla="*/ 0 w 6964"/>
                <a:gd name="connsiteY3" fmla="*/ 0 h 10000"/>
                <a:gd name="connsiteX0" fmla="*/ 0 w 10463"/>
                <a:gd name="connsiteY0" fmla="*/ 0 h 10000"/>
                <a:gd name="connsiteX1" fmla="*/ 10463 w 10463"/>
                <a:gd name="connsiteY1" fmla="*/ 725 h 10000"/>
                <a:gd name="connsiteX2" fmla="*/ 2642 w 10463"/>
                <a:gd name="connsiteY2" fmla="*/ 10000 h 10000"/>
                <a:gd name="connsiteX3" fmla="*/ 0 w 10463"/>
                <a:gd name="connsiteY3" fmla="*/ 0 h 10000"/>
                <a:gd name="connsiteX0" fmla="*/ 0 w 10463"/>
                <a:gd name="connsiteY0" fmla="*/ 0 h 9865"/>
                <a:gd name="connsiteX1" fmla="*/ 10463 w 10463"/>
                <a:gd name="connsiteY1" fmla="*/ 725 h 9865"/>
                <a:gd name="connsiteX2" fmla="*/ 4771 w 10463"/>
                <a:gd name="connsiteY2" fmla="*/ 9865 h 9865"/>
                <a:gd name="connsiteX3" fmla="*/ 0 w 10463"/>
                <a:gd name="connsiteY3" fmla="*/ 0 h 9865"/>
                <a:gd name="connsiteX0" fmla="*/ 0 w 8535"/>
                <a:gd name="connsiteY0" fmla="*/ 0 h 10000"/>
                <a:gd name="connsiteX1" fmla="*/ 8535 w 8535"/>
                <a:gd name="connsiteY1" fmla="*/ 765 h 10000"/>
                <a:gd name="connsiteX2" fmla="*/ 4560 w 8535"/>
                <a:gd name="connsiteY2" fmla="*/ 10000 h 10000"/>
                <a:gd name="connsiteX3" fmla="*/ 0 w 8535"/>
                <a:gd name="connsiteY3" fmla="*/ 0 h 10000"/>
                <a:gd name="connsiteX0" fmla="*/ 0 w 8224"/>
                <a:gd name="connsiteY0" fmla="*/ 0 h 9946"/>
                <a:gd name="connsiteX1" fmla="*/ 8224 w 8224"/>
                <a:gd name="connsiteY1" fmla="*/ 711 h 9946"/>
                <a:gd name="connsiteX2" fmla="*/ 3567 w 8224"/>
                <a:gd name="connsiteY2" fmla="*/ 9946 h 9946"/>
                <a:gd name="connsiteX3" fmla="*/ 0 w 8224"/>
                <a:gd name="connsiteY3" fmla="*/ 0 h 9946"/>
                <a:gd name="connsiteX0" fmla="*/ 0 w 11131"/>
                <a:gd name="connsiteY0" fmla="*/ 0 h 9911"/>
                <a:gd name="connsiteX1" fmla="*/ 11131 w 11131"/>
                <a:gd name="connsiteY1" fmla="*/ 626 h 9911"/>
                <a:gd name="connsiteX2" fmla="*/ 5468 w 11131"/>
                <a:gd name="connsiteY2" fmla="*/ 9911 h 9911"/>
                <a:gd name="connsiteX3" fmla="*/ 0 w 11131"/>
                <a:gd name="connsiteY3" fmla="*/ 0 h 9911"/>
                <a:gd name="connsiteX0" fmla="*/ 0 w 11302"/>
                <a:gd name="connsiteY0" fmla="*/ 0 h 10000"/>
                <a:gd name="connsiteX1" fmla="*/ 11302 w 11302"/>
                <a:gd name="connsiteY1" fmla="*/ 562 h 10000"/>
                <a:gd name="connsiteX2" fmla="*/ 4912 w 11302"/>
                <a:gd name="connsiteY2" fmla="*/ 10000 h 10000"/>
                <a:gd name="connsiteX3" fmla="*/ 0 w 11302"/>
                <a:gd name="connsiteY3" fmla="*/ 0 h 10000"/>
                <a:gd name="connsiteX0" fmla="*/ 0 w 11302"/>
                <a:gd name="connsiteY0" fmla="*/ 0 h 9893"/>
                <a:gd name="connsiteX1" fmla="*/ 11302 w 11302"/>
                <a:gd name="connsiteY1" fmla="*/ 562 h 9893"/>
                <a:gd name="connsiteX2" fmla="*/ 5101 w 11302"/>
                <a:gd name="connsiteY2" fmla="*/ 9893 h 9893"/>
                <a:gd name="connsiteX3" fmla="*/ 0 w 11302"/>
                <a:gd name="connsiteY3" fmla="*/ 0 h 9893"/>
                <a:gd name="connsiteX0" fmla="*/ 0 w 10225"/>
                <a:gd name="connsiteY0" fmla="*/ 0 h 10000"/>
                <a:gd name="connsiteX1" fmla="*/ 10225 w 10225"/>
                <a:gd name="connsiteY1" fmla="*/ 545 h 10000"/>
                <a:gd name="connsiteX2" fmla="*/ 4513 w 10225"/>
                <a:gd name="connsiteY2" fmla="*/ 10000 h 10000"/>
                <a:gd name="connsiteX3" fmla="*/ 0 w 10225"/>
                <a:gd name="connsiteY3" fmla="*/ 0 h 10000"/>
                <a:gd name="connsiteX0" fmla="*/ 0 w 10957"/>
                <a:gd name="connsiteY0" fmla="*/ 0 h 10017"/>
                <a:gd name="connsiteX1" fmla="*/ 10957 w 10957"/>
                <a:gd name="connsiteY1" fmla="*/ 562 h 10017"/>
                <a:gd name="connsiteX2" fmla="*/ 5245 w 10957"/>
                <a:gd name="connsiteY2" fmla="*/ 10017 h 10017"/>
                <a:gd name="connsiteX3" fmla="*/ 0 w 10957"/>
                <a:gd name="connsiteY3" fmla="*/ 0 h 10017"/>
                <a:gd name="connsiteX0" fmla="*/ 0 w 10957"/>
                <a:gd name="connsiteY0" fmla="*/ 0 h 8701"/>
                <a:gd name="connsiteX1" fmla="*/ 10957 w 10957"/>
                <a:gd name="connsiteY1" fmla="*/ 562 h 8701"/>
                <a:gd name="connsiteX2" fmla="*/ 5538 w 10957"/>
                <a:gd name="connsiteY2" fmla="*/ 8701 h 8701"/>
                <a:gd name="connsiteX3" fmla="*/ 0 w 10957"/>
                <a:gd name="connsiteY3" fmla="*/ 0 h 8701"/>
                <a:gd name="connsiteX0" fmla="*/ 0 w 10000"/>
                <a:gd name="connsiteY0" fmla="*/ 0 h 11613"/>
                <a:gd name="connsiteX1" fmla="*/ 10000 w 10000"/>
                <a:gd name="connsiteY1" fmla="*/ 646 h 11613"/>
                <a:gd name="connsiteX2" fmla="*/ 6476 w 10000"/>
                <a:gd name="connsiteY2" fmla="*/ 11613 h 11613"/>
                <a:gd name="connsiteX3" fmla="*/ 0 w 10000"/>
                <a:gd name="connsiteY3" fmla="*/ 0 h 11613"/>
                <a:gd name="connsiteX0" fmla="*/ 0 w 10965"/>
                <a:gd name="connsiteY0" fmla="*/ 0 h 11570"/>
                <a:gd name="connsiteX1" fmla="*/ 10965 w 10965"/>
                <a:gd name="connsiteY1" fmla="*/ 603 h 11570"/>
                <a:gd name="connsiteX2" fmla="*/ 7441 w 10965"/>
                <a:gd name="connsiteY2" fmla="*/ 11570 h 11570"/>
                <a:gd name="connsiteX3" fmla="*/ 0 w 10965"/>
                <a:gd name="connsiteY3" fmla="*/ 0 h 11570"/>
                <a:gd name="connsiteX0" fmla="*/ 0 w 13205"/>
                <a:gd name="connsiteY0" fmla="*/ 0 h 11570"/>
                <a:gd name="connsiteX1" fmla="*/ 13205 w 13205"/>
                <a:gd name="connsiteY1" fmla="*/ 479 h 11570"/>
                <a:gd name="connsiteX2" fmla="*/ 7441 w 13205"/>
                <a:gd name="connsiteY2" fmla="*/ 11570 h 11570"/>
                <a:gd name="connsiteX3" fmla="*/ 0 w 13205"/>
                <a:gd name="connsiteY3" fmla="*/ 0 h 11570"/>
                <a:gd name="connsiteX0" fmla="*/ 0 w 13205"/>
                <a:gd name="connsiteY0" fmla="*/ 0 h 11176"/>
                <a:gd name="connsiteX1" fmla="*/ 13205 w 13205"/>
                <a:gd name="connsiteY1" fmla="*/ 479 h 11176"/>
                <a:gd name="connsiteX2" fmla="*/ 5612 w 13205"/>
                <a:gd name="connsiteY2" fmla="*/ 11176 h 11176"/>
                <a:gd name="connsiteX3" fmla="*/ 0 w 13205"/>
                <a:gd name="connsiteY3" fmla="*/ 0 h 11176"/>
                <a:gd name="connsiteX0" fmla="*/ 0 w 12585"/>
                <a:gd name="connsiteY0" fmla="*/ 0 h 11176"/>
                <a:gd name="connsiteX1" fmla="*/ 12585 w 12585"/>
                <a:gd name="connsiteY1" fmla="*/ 556 h 11176"/>
                <a:gd name="connsiteX2" fmla="*/ 5612 w 12585"/>
                <a:gd name="connsiteY2" fmla="*/ 11176 h 11176"/>
                <a:gd name="connsiteX3" fmla="*/ 0 w 12585"/>
                <a:gd name="connsiteY3" fmla="*/ 0 h 11176"/>
                <a:gd name="connsiteX0" fmla="*/ 0 w 12585"/>
                <a:gd name="connsiteY0" fmla="*/ 0 h 11176"/>
                <a:gd name="connsiteX1" fmla="*/ 12585 w 12585"/>
                <a:gd name="connsiteY1" fmla="*/ 556 h 11176"/>
                <a:gd name="connsiteX2" fmla="*/ 5612 w 12585"/>
                <a:gd name="connsiteY2" fmla="*/ 11176 h 11176"/>
                <a:gd name="connsiteX3" fmla="*/ 0 w 12585"/>
                <a:gd name="connsiteY3" fmla="*/ 0 h 11176"/>
                <a:gd name="connsiteX0" fmla="*/ 0 w 11620"/>
                <a:gd name="connsiteY0" fmla="*/ 0 h 11219"/>
                <a:gd name="connsiteX1" fmla="*/ 11620 w 11620"/>
                <a:gd name="connsiteY1" fmla="*/ 599 h 11219"/>
                <a:gd name="connsiteX2" fmla="*/ 4647 w 11620"/>
                <a:gd name="connsiteY2" fmla="*/ 11219 h 11219"/>
                <a:gd name="connsiteX3" fmla="*/ 0 w 11620"/>
                <a:gd name="connsiteY3" fmla="*/ 0 h 11219"/>
                <a:gd name="connsiteX0" fmla="*/ 0 w 11103"/>
                <a:gd name="connsiteY0" fmla="*/ 0 h 11167"/>
                <a:gd name="connsiteX1" fmla="*/ 11103 w 11103"/>
                <a:gd name="connsiteY1" fmla="*/ 547 h 11167"/>
                <a:gd name="connsiteX2" fmla="*/ 4130 w 11103"/>
                <a:gd name="connsiteY2" fmla="*/ 11167 h 11167"/>
                <a:gd name="connsiteX3" fmla="*/ 0 w 11103"/>
                <a:gd name="connsiteY3" fmla="*/ 0 h 11167"/>
                <a:gd name="connsiteX0" fmla="*/ 0 w 11103"/>
                <a:gd name="connsiteY0" fmla="*/ 0 h 11248"/>
                <a:gd name="connsiteX1" fmla="*/ 11103 w 11103"/>
                <a:gd name="connsiteY1" fmla="*/ 547 h 11248"/>
                <a:gd name="connsiteX2" fmla="*/ 5975 w 11103"/>
                <a:gd name="connsiteY2" fmla="*/ 11248 h 11248"/>
                <a:gd name="connsiteX3" fmla="*/ 0 w 11103"/>
                <a:gd name="connsiteY3" fmla="*/ 0 h 11248"/>
                <a:gd name="connsiteX0" fmla="*/ 0 w 10518"/>
                <a:gd name="connsiteY0" fmla="*/ 0 h 11399"/>
                <a:gd name="connsiteX1" fmla="*/ 10518 w 10518"/>
                <a:gd name="connsiteY1" fmla="*/ 698 h 11399"/>
                <a:gd name="connsiteX2" fmla="*/ 5390 w 10518"/>
                <a:gd name="connsiteY2" fmla="*/ 11399 h 11399"/>
                <a:gd name="connsiteX3" fmla="*/ 0 w 10518"/>
                <a:gd name="connsiteY3" fmla="*/ 0 h 11399"/>
              </a:gdLst>
              <a:ahLst/>
              <a:cxnLst>
                <a:cxn ang="0">
                  <a:pos x="connsiteX0" y="connsiteY0"/>
                </a:cxn>
                <a:cxn ang="0">
                  <a:pos x="connsiteX1" y="connsiteY1"/>
                </a:cxn>
                <a:cxn ang="0">
                  <a:pos x="connsiteX2" y="connsiteY2"/>
                </a:cxn>
                <a:cxn ang="0">
                  <a:pos x="connsiteX3" y="connsiteY3"/>
                </a:cxn>
              </a:cxnLst>
              <a:rect l="l" t="t" r="r" b="b"/>
              <a:pathLst>
                <a:path w="10518" h="11399">
                  <a:moveTo>
                    <a:pt x="0" y="0"/>
                  </a:moveTo>
                  <a:lnTo>
                    <a:pt x="10518" y="698"/>
                  </a:lnTo>
                  <a:lnTo>
                    <a:pt x="5390" y="11399"/>
                  </a:lnTo>
                  <a:lnTo>
                    <a:pt x="0" y="0"/>
                  </a:lnTo>
                  <a:close/>
                </a:path>
              </a:pathLst>
            </a:custGeom>
            <a:solidFill>
              <a:srgbClr val="DF7F7F">
                <a:alpha val="75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7" name="组合 116">
              <a:extLst>
                <a:ext uri="{FF2B5EF4-FFF2-40B4-BE49-F238E27FC236}">
                  <a16:creationId xmlns:a16="http://schemas.microsoft.com/office/drawing/2014/main" id="{ECC9082F-F349-080F-635C-E4B782290687}"/>
                </a:ext>
              </a:extLst>
            </p:cNvPr>
            <p:cNvGrpSpPr/>
            <p:nvPr/>
          </p:nvGrpSpPr>
          <p:grpSpPr>
            <a:xfrm>
              <a:off x="4104379" y="3136995"/>
              <a:ext cx="2610600" cy="837936"/>
              <a:chOff x="4104379" y="3136995"/>
              <a:chExt cx="2610600" cy="837936"/>
            </a:xfrm>
          </p:grpSpPr>
          <p:sp>
            <p:nvSpPr>
              <p:cNvPr id="115" name="流程图: 合并 114">
                <a:extLst>
                  <a:ext uri="{FF2B5EF4-FFF2-40B4-BE49-F238E27FC236}">
                    <a16:creationId xmlns:a16="http://schemas.microsoft.com/office/drawing/2014/main" id="{3C307C36-A480-06A2-C134-2FBC7C4D40CC}"/>
                  </a:ext>
                </a:extLst>
              </p:cNvPr>
              <p:cNvSpPr/>
              <p:nvPr/>
            </p:nvSpPr>
            <p:spPr>
              <a:xfrm rot="2906894">
                <a:off x="4865202" y="3049808"/>
                <a:ext cx="164300" cy="168594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7997"/>
                  <a:gd name="connsiteY0" fmla="*/ 200 h 10000"/>
                  <a:gd name="connsiteX1" fmla="*/ 7997 w 7997"/>
                  <a:gd name="connsiteY1" fmla="*/ 0 h 10000"/>
                  <a:gd name="connsiteX2" fmla="*/ 2997 w 7997"/>
                  <a:gd name="connsiteY2" fmla="*/ 10000 h 10000"/>
                  <a:gd name="connsiteX3" fmla="*/ 0 w 7997"/>
                  <a:gd name="connsiteY3" fmla="*/ 200 h 10000"/>
                  <a:gd name="connsiteX0" fmla="*/ 0 w 8981"/>
                  <a:gd name="connsiteY0" fmla="*/ 775 h 10575"/>
                  <a:gd name="connsiteX1" fmla="*/ 8981 w 8981"/>
                  <a:gd name="connsiteY1" fmla="*/ 0 h 10575"/>
                  <a:gd name="connsiteX2" fmla="*/ 3748 w 8981"/>
                  <a:gd name="connsiteY2" fmla="*/ 10575 h 10575"/>
                  <a:gd name="connsiteX3" fmla="*/ 0 w 8981"/>
                  <a:gd name="connsiteY3" fmla="*/ 775 h 10575"/>
                  <a:gd name="connsiteX0" fmla="*/ 3739 w 5827"/>
                  <a:gd name="connsiteY0" fmla="*/ 0 h 12027"/>
                  <a:gd name="connsiteX1" fmla="*/ 5827 w 5827"/>
                  <a:gd name="connsiteY1" fmla="*/ 2027 h 12027"/>
                  <a:gd name="connsiteX2" fmla="*/ 0 w 5827"/>
                  <a:gd name="connsiteY2" fmla="*/ 12027 h 12027"/>
                  <a:gd name="connsiteX3" fmla="*/ 3739 w 5827"/>
                  <a:gd name="connsiteY3" fmla="*/ 0 h 12027"/>
                  <a:gd name="connsiteX0" fmla="*/ 6417 w 23240"/>
                  <a:gd name="connsiteY0" fmla="*/ 656 h 10656"/>
                  <a:gd name="connsiteX1" fmla="*/ 23240 w 23240"/>
                  <a:gd name="connsiteY1" fmla="*/ 0 h 10656"/>
                  <a:gd name="connsiteX2" fmla="*/ 0 w 23240"/>
                  <a:gd name="connsiteY2" fmla="*/ 10656 h 10656"/>
                  <a:gd name="connsiteX3" fmla="*/ 6417 w 23240"/>
                  <a:gd name="connsiteY3" fmla="*/ 656 h 10656"/>
                  <a:gd name="connsiteX0" fmla="*/ 10665 w 23240"/>
                  <a:gd name="connsiteY0" fmla="*/ 0 h 11107"/>
                  <a:gd name="connsiteX1" fmla="*/ 23240 w 23240"/>
                  <a:gd name="connsiteY1" fmla="*/ 451 h 11107"/>
                  <a:gd name="connsiteX2" fmla="*/ 0 w 23240"/>
                  <a:gd name="connsiteY2" fmla="*/ 11107 h 11107"/>
                  <a:gd name="connsiteX3" fmla="*/ 10665 w 23240"/>
                  <a:gd name="connsiteY3" fmla="*/ 0 h 11107"/>
                  <a:gd name="connsiteX0" fmla="*/ 0 w 26663"/>
                  <a:gd name="connsiteY0" fmla="*/ 2954 h 10656"/>
                  <a:gd name="connsiteX1" fmla="*/ 26663 w 26663"/>
                  <a:gd name="connsiteY1" fmla="*/ 0 h 10656"/>
                  <a:gd name="connsiteX2" fmla="*/ 3423 w 26663"/>
                  <a:gd name="connsiteY2" fmla="*/ 10656 h 10656"/>
                  <a:gd name="connsiteX3" fmla="*/ 0 w 26663"/>
                  <a:gd name="connsiteY3" fmla="*/ 2954 h 10656"/>
                  <a:gd name="connsiteX0" fmla="*/ 0 w 18602"/>
                  <a:gd name="connsiteY0" fmla="*/ 0 h 7702"/>
                  <a:gd name="connsiteX1" fmla="*/ 18602 w 18602"/>
                  <a:gd name="connsiteY1" fmla="*/ 447 h 7702"/>
                  <a:gd name="connsiteX2" fmla="*/ 3423 w 18602"/>
                  <a:gd name="connsiteY2" fmla="*/ 7702 h 7702"/>
                  <a:gd name="connsiteX3" fmla="*/ 0 w 18602"/>
                  <a:gd name="connsiteY3" fmla="*/ 0 h 7702"/>
                  <a:gd name="connsiteX0" fmla="*/ 0 w 6964"/>
                  <a:gd name="connsiteY0" fmla="*/ 0 h 10000"/>
                  <a:gd name="connsiteX1" fmla="*/ 6964 w 6964"/>
                  <a:gd name="connsiteY1" fmla="*/ 1036 h 10000"/>
                  <a:gd name="connsiteX2" fmla="*/ 1840 w 6964"/>
                  <a:gd name="connsiteY2" fmla="*/ 10000 h 10000"/>
                  <a:gd name="connsiteX3" fmla="*/ 0 w 6964"/>
                  <a:gd name="connsiteY3" fmla="*/ 0 h 10000"/>
                  <a:gd name="connsiteX0" fmla="*/ 0 w 10463"/>
                  <a:gd name="connsiteY0" fmla="*/ 0 h 10000"/>
                  <a:gd name="connsiteX1" fmla="*/ 10463 w 10463"/>
                  <a:gd name="connsiteY1" fmla="*/ 725 h 10000"/>
                  <a:gd name="connsiteX2" fmla="*/ 2642 w 10463"/>
                  <a:gd name="connsiteY2" fmla="*/ 10000 h 10000"/>
                  <a:gd name="connsiteX3" fmla="*/ 0 w 10463"/>
                  <a:gd name="connsiteY3" fmla="*/ 0 h 10000"/>
                  <a:gd name="connsiteX0" fmla="*/ 0 w 10463"/>
                  <a:gd name="connsiteY0" fmla="*/ 0 h 9865"/>
                  <a:gd name="connsiteX1" fmla="*/ 10463 w 10463"/>
                  <a:gd name="connsiteY1" fmla="*/ 725 h 9865"/>
                  <a:gd name="connsiteX2" fmla="*/ 4771 w 10463"/>
                  <a:gd name="connsiteY2" fmla="*/ 9865 h 9865"/>
                  <a:gd name="connsiteX3" fmla="*/ 0 w 10463"/>
                  <a:gd name="connsiteY3" fmla="*/ 0 h 9865"/>
                  <a:gd name="connsiteX0" fmla="*/ 0 w 8535"/>
                  <a:gd name="connsiteY0" fmla="*/ 0 h 10000"/>
                  <a:gd name="connsiteX1" fmla="*/ 8535 w 8535"/>
                  <a:gd name="connsiteY1" fmla="*/ 765 h 10000"/>
                  <a:gd name="connsiteX2" fmla="*/ 4560 w 8535"/>
                  <a:gd name="connsiteY2" fmla="*/ 10000 h 10000"/>
                  <a:gd name="connsiteX3" fmla="*/ 0 w 8535"/>
                  <a:gd name="connsiteY3" fmla="*/ 0 h 10000"/>
                  <a:gd name="connsiteX0" fmla="*/ 0 w 8224"/>
                  <a:gd name="connsiteY0" fmla="*/ 0 h 9946"/>
                  <a:gd name="connsiteX1" fmla="*/ 8224 w 8224"/>
                  <a:gd name="connsiteY1" fmla="*/ 711 h 9946"/>
                  <a:gd name="connsiteX2" fmla="*/ 3567 w 8224"/>
                  <a:gd name="connsiteY2" fmla="*/ 9946 h 9946"/>
                  <a:gd name="connsiteX3" fmla="*/ 0 w 8224"/>
                  <a:gd name="connsiteY3" fmla="*/ 0 h 9946"/>
                  <a:gd name="connsiteX0" fmla="*/ 0 w 11131"/>
                  <a:gd name="connsiteY0" fmla="*/ 0 h 9911"/>
                  <a:gd name="connsiteX1" fmla="*/ 11131 w 11131"/>
                  <a:gd name="connsiteY1" fmla="*/ 626 h 9911"/>
                  <a:gd name="connsiteX2" fmla="*/ 5468 w 11131"/>
                  <a:gd name="connsiteY2" fmla="*/ 9911 h 9911"/>
                  <a:gd name="connsiteX3" fmla="*/ 0 w 11131"/>
                  <a:gd name="connsiteY3" fmla="*/ 0 h 9911"/>
                  <a:gd name="connsiteX0" fmla="*/ 0 w 11302"/>
                  <a:gd name="connsiteY0" fmla="*/ 0 h 10000"/>
                  <a:gd name="connsiteX1" fmla="*/ 11302 w 11302"/>
                  <a:gd name="connsiteY1" fmla="*/ 562 h 10000"/>
                  <a:gd name="connsiteX2" fmla="*/ 4912 w 11302"/>
                  <a:gd name="connsiteY2" fmla="*/ 10000 h 10000"/>
                  <a:gd name="connsiteX3" fmla="*/ 0 w 11302"/>
                  <a:gd name="connsiteY3" fmla="*/ 0 h 10000"/>
                  <a:gd name="connsiteX0" fmla="*/ 0 w 11302"/>
                  <a:gd name="connsiteY0" fmla="*/ 0 h 9893"/>
                  <a:gd name="connsiteX1" fmla="*/ 11302 w 11302"/>
                  <a:gd name="connsiteY1" fmla="*/ 562 h 9893"/>
                  <a:gd name="connsiteX2" fmla="*/ 5101 w 11302"/>
                  <a:gd name="connsiteY2" fmla="*/ 9893 h 9893"/>
                  <a:gd name="connsiteX3" fmla="*/ 0 w 11302"/>
                  <a:gd name="connsiteY3" fmla="*/ 0 h 9893"/>
                  <a:gd name="connsiteX0" fmla="*/ 0 w 10225"/>
                  <a:gd name="connsiteY0" fmla="*/ 0 h 10000"/>
                  <a:gd name="connsiteX1" fmla="*/ 10225 w 10225"/>
                  <a:gd name="connsiteY1" fmla="*/ 545 h 10000"/>
                  <a:gd name="connsiteX2" fmla="*/ 4513 w 10225"/>
                  <a:gd name="connsiteY2" fmla="*/ 10000 h 10000"/>
                  <a:gd name="connsiteX3" fmla="*/ 0 w 10225"/>
                  <a:gd name="connsiteY3" fmla="*/ 0 h 10000"/>
                  <a:gd name="connsiteX0" fmla="*/ 0 w 10957"/>
                  <a:gd name="connsiteY0" fmla="*/ 0 h 10017"/>
                  <a:gd name="connsiteX1" fmla="*/ 10957 w 10957"/>
                  <a:gd name="connsiteY1" fmla="*/ 562 h 10017"/>
                  <a:gd name="connsiteX2" fmla="*/ 5245 w 10957"/>
                  <a:gd name="connsiteY2" fmla="*/ 10017 h 10017"/>
                  <a:gd name="connsiteX3" fmla="*/ 0 w 10957"/>
                  <a:gd name="connsiteY3" fmla="*/ 0 h 10017"/>
                </a:gdLst>
                <a:ahLst/>
                <a:cxnLst>
                  <a:cxn ang="0">
                    <a:pos x="connsiteX0" y="connsiteY0"/>
                  </a:cxn>
                  <a:cxn ang="0">
                    <a:pos x="connsiteX1" y="connsiteY1"/>
                  </a:cxn>
                  <a:cxn ang="0">
                    <a:pos x="connsiteX2" y="connsiteY2"/>
                  </a:cxn>
                  <a:cxn ang="0">
                    <a:pos x="connsiteX3" y="connsiteY3"/>
                  </a:cxn>
                </a:cxnLst>
                <a:rect l="l" t="t" r="r" b="b"/>
                <a:pathLst>
                  <a:path w="10957" h="10017">
                    <a:moveTo>
                      <a:pt x="0" y="0"/>
                    </a:moveTo>
                    <a:lnTo>
                      <a:pt x="10957" y="562"/>
                    </a:lnTo>
                    <a:lnTo>
                      <a:pt x="5245" y="10017"/>
                    </a:lnTo>
                    <a:lnTo>
                      <a:pt x="0" y="0"/>
                    </a:lnTo>
                    <a:close/>
                  </a:path>
                </a:pathLst>
              </a:custGeom>
              <a:solidFill>
                <a:srgbClr val="DF7F7F">
                  <a:alpha val="75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圆柱体 32">
                <a:extLst>
                  <a:ext uri="{FF2B5EF4-FFF2-40B4-BE49-F238E27FC236}">
                    <a16:creationId xmlns:a16="http://schemas.microsoft.com/office/drawing/2014/main" id="{76C411F4-6228-3A83-FBAE-496357E7D431}"/>
                  </a:ext>
                </a:extLst>
              </p:cNvPr>
              <p:cNvSpPr/>
              <p:nvPr/>
            </p:nvSpPr>
            <p:spPr>
              <a:xfrm rot="4663920">
                <a:off x="6019707" y="2633670"/>
                <a:ext cx="191948" cy="1198597"/>
              </a:xfrm>
              <a:prstGeom prst="can">
                <a:avLst/>
              </a:prstGeom>
              <a:solidFill>
                <a:srgbClr val="DF7F7F">
                  <a:alpha val="75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2" name="矩形: 圆角 121">
            <a:extLst>
              <a:ext uri="{FF2B5EF4-FFF2-40B4-BE49-F238E27FC236}">
                <a16:creationId xmlns:a16="http://schemas.microsoft.com/office/drawing/2014/main" id="{4356F9AF-D503-5096-463F-A01DDD0016CC}"/>
              </a:ext>
            </a:extLst>
          </p:cNvPr>
          <p:cNvSpPr/>
          <p:nvPr/>
        </p:nvSpPr>
        <p:spPr>
          <a:xfrm>
            <a:off x="5439590" y="3212559"/>
            <a:ext cx="311125" cy="301315"/>
          </a:xfrm>
          <a:prstGeom prst="roundRect">
            <a:avLst>
              <a:gd name="adj" fmla="val 50000"/>
            </a:avLst>
          </a:prstGeom>
          <a:solidFill>
            <a:schemeClr val="bg1">
              <a:alpha val="36000"/>
            </a:schemeClr>
          </a:solidFill>
          <a:ln w="38100">
            <a:solidFill>
              <a:srgbClr val="A86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圆角 122">
            <a:extLst>
              <a:ext uri="{FF2B5EF4-FFF2-40B4-BE49-F238E27FC236}">
                <a16:creationId xmlns:a16="http://schemas.microsoft.com/office/drawing/2014/main" id="{B58AA410-1F0F-ADEE-EB57-1A59038D617F}"/>
              </a:ext>
            </a:extLst>
          </p:cNvPr>
          <p:cNvSpPr/>
          <p:nvPr/>
        </p:nvSpPr>
        <p:spPr>
          <a:xfrm>
            <a:off x="6582009" y="2869051"/>
            <a:ext cx="311125" cy="301315"/>
          </a:xfrm>
          <a:prstGeom prst="roundRect">
            <a:avLst>
              <a:gd name="adj" fmla="val 50000"/>
            </a:avLst>
          </a:prstGeom>
          <a:solidFill>
            <a:schemeClr val="bg1">
              <a:alpha val="36000"/>
            </a:schemeClr>
          </a:solidFill>
          <a:ln w="38100">
            <a:solidFill>
              <a:srgbClr val="A86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626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2" grpId="0" animBg="1"/>
      <p:bldP spid="122" grpId="1" animBg="1"/>
      <p:bldP spid="123" grpId="0" animBg="1"/>
      <p:bldP spid="1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a:extLst>
              <a:ext uri="{FF2B5EF4-FFF2-40B4-BE49-F238E27FC236}">
                <a16:creationId xmlns:a16="http://schemas.microsoft.com/office/drawing/2014/main" id="{6C5279B2-D513-4599-BB07-6FC0F77F17F9}"/>
              </a:ext>
            </a:extLst>
          </p:cNvPr>
          <p:cNvSpPr/>
          <p:nvPr/>
        </p:nvSpPr>
        <p:spPr>
          <a:xfrm>
            <a:off x="764029" y="990154"/>
            <a:ext cx="5526269" cy="18068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5</a:t>
            </a:fld>
            <a:endParaRPr lang="en-US"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8" y="289554"/>
            <a:ext cx="8381370" cy="707974"/>
          </a:xfrm>
        </p:spPr>
        <p:txBody>
          <a:bodyPr>
            <a:normAutofit/>
          </a:bodyPr>
          <a:lstStyle/>
          <a:p>
            <a:r>
              <a:rPr lang="en-US" altLang="zh-CN" i="0" dirty="0"/>
              <a:t>Prior work: specular manifold </a:t>
            </a:r>
            <a:endParaRPr lang="en-US" i="0" dirty="0"/>
          </a:p>
        </p:txBody>
      </p:sp>
      <p:grpSp>
        <p:nvGrpSpPr>
          <p:cNvPr id="31" name="组合 30">
            <a:extLst>
              <a:ext uri="{FF2B5EF4-FFF2-40B4-BE49-F238E27FC236}">
                <a16:creationId xmlns:a16="http://schemas.microsoft.com/office/drawing/2014/main" id="{F4561B12-25AF-4513-9CC0-1DE028205988}"/>
              </a:ext>
            </a:extLst>
          </p:cNvPr>
          <p:cNvGrpSpPr/>
          <p:nvPr/>
        </p:nvGrpSpPr>
        <p:grpSpPr>
          <a:xfrm>
            <a:off x="767969" y="1146545"/>
            <a:ext cx="5374323" cy="1440000"/>
            <a:chOff x="281163" y="1146545"/>
            <a:chExt cx="5374323" cy="1440000"/>
          </a:xfrm>
        </p:grpSpPr>
        <p:sp>
          <p:nvSpPr>
            <p:cNvPr id="13" name="텍스트 개체 틀 2">
              <a:extLst>
                <a:ext uri="{FF2B5EF4-FFF2-40B4-BE49-F238E27FC236}">
                  <a16:creationId xmlns:a16="http://schemas.microsoft.com/office/drawing/2014/main" id="{6994D983-76B2-409C-8CD8-AE816CA8A470}"/>
                </a:ext>
              </a:extLst>
            </p:cNvPr>
            <p:cNvSpPr txBox="1">
              <a:spLocks/>
            </p:cNvSpPr>
            <p:nvPr/>
          </p:nvSpPr>
          <p:spPr>
            <a:xfrm>
              <a:off x="281163" y="1171727"/>
              <a:ext cx="4217090" cy="126175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t>Manifold exploration: A MCMC Technique for Rendering Scenes with Difficult Specular Transport</a:t>
              </a:r>
            </a:p>
            <a:p>
              <a:pPr marL="0" indent="0">
                <a:buNone/>
              </a:pPr>
              <a:r>
                <a:rPr lang="en-US" sz="1800" dirty="0"/>
                <a:t>[Jakob and Marschner 2012]</a:t>
              </a:r>
            </a:p>
            <a:p>
              <a:endParaRPr lang="en-US" sz="2000" dirty="0"/>
            </a:p>
          </p:txBody>
        </p:sp>
        <p:pic>
          <p:nvPicPr>
            <p:cNvPr id="12" name="图片 11">
              <a:extLst>
                <a:ext uri="{FF2B5EF4-FFF2-40B4-BE49-F238E27FC236}">
                  <a16:creationId xmlns:a16="http://schemas.microsoft.com/office/drawing/2014/main" id="{1A5752E0-6443-406A-B550-86A04EC5ED25}"/>
                </a:ext>
              </a:extLst>
            </p:cNvPr>
            <p:cNvPicPr>
              <a:picLocks noChangeAspect="1"/>
            </p:cNvPicPr>
            <p:nvPr/>
          </p:nvPicPr>
          <p:blipFill>
            <a:blip r:embed="rId3"/>
            <a:stretch>
              <a:fillRect/>
            </a:stretch>
          </p:blipFill>
          <p:spPr>
            <a:xfrm>
              <a:off x="4092933" y="1146545"/>
              <a:ext cx="1562553" cy="1440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32" name="组合 31">
            <a:extLst>
              <a:ext uri="{FF2B5EF4-FFF2-40B4-BE49-F238E27FC236}">
                <a16:creationId xmlns:a16="http://schemas.microsoft.com/office/drawing/2014/main" id="{D1F69FDE-D97F-446C-87FA-D76B2900CFBA}"/>
              </a:ext>
            </a:extLst>
          </p:cNvPr>
          <p:cNvGrpSpPr/>
          <p:nvPr/>
        </p:nvGrpSpPr>
        <p:grpSpPr>
          <a:xfrm>
            <a:off x="767969" y="2891113"/>
            <a:ext cx="5374169" cy="1591015"/>
            <a:chOff x="281163" y="2891113"/>
            <a:chExt cx="5374169" cy="1591015"/>
          </a:xfrm>
        </p:grpSpPr>
        <p:sp>
          <p:nvSpPr>
            <p:cNvPr id="16" name="텍스트 개체 틀 2">
              <a:extLst>
                <a:ext uri="{FF2B5EF4-FFF2-40B4-BE49-F238E27FC236}">
                  <a16:creationId xmlns:a16="http://schemas.microsoft.com/office/drawing/2014/main" id="{3813F7EF-3A66-4D1A-9F3D-FCDFDBD5ADDE}"/>
                </a:ext>
              </a:extLst>
            </p:cNvPr>
            <p:cNvSpPr txBox="1">
              <a:spLocks/>
            </p:cNvSpPr>
            <p:nvPr/>
          </p:nvSpPr>
          <p:spPr>
            <a:xfrm>
              <a:off x="281163" y="3232600"/>
              <a:ext cx="4025620" cy="845329"/>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t>Manifold Next Event Estimation</a:t>
              </a:r>
            </a:p>
            <a:p>
              <a:pPr marL="0" indent="0">
                <a:buNone/>
              </a:pPr>
              <a:r>
                <a:rPr lang="en-US" sz="1800" dirty="0"/>
                <a:t>[Hanika et al. 2015]</a:t>
              </a:r>
            </a:p>
            <a:p>
              <a:endParaRPr lang="en-US" sz="2000" dirty="0"/>
            </a:p>
          </p:txBody>
        </p:sp>
        <p:pic>
          <p:nvPicPr>
            <p:cNvPr id="14" name="图片 13">
              <a:extLst>
                <a:ext uri="{FF2B5EF4-FFF2-40B4-BE49-F238E27FC236}">
                  <a16:creationId xmlns:a16="http://schemas.microsoft.com/office/drawing/2014/main" id="{851DD935-04E8-4123-82C7-D2BBF2E0D819}"/>
                </a:ext>
              </a:extLst>
            </p:cNvPr>
            <p:cNvPicPr>
              <a:picLocks noChangeAspect="1"/>
            </p:cNvPicPr>
            <p:nvPr/>
          </p:nvPicPr>
          <p:blipFill>
            <a:blip r:embed="rId4"/>
            <a:stretch>
              <a:fillRect/>
            </a:stretch>
          </p:blipFill>
          <p:spPr>
            <a:xfrm>
              <a:off x="4092932" y="2891113"/>
              <a:ext cx="1562400" cy="159101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33" name="组合 32">
            <a:extLst>
              <a:ext uri="{FF2B5EF4-FFF2-40B4-BE49-F238E27FC236}">
                <a16:creationId xmlns:a16="http://schemas.microsoft.com/office/drawing/2014/main" id="{43043BF7-829D-476A-BA7E-B5DB6A2C5EAA}"/>
              </a:ext>
            </a:extLst>
          </p:cNvPr>
          <p:cNvGrpSpPr/>
          <p:nvPr/>
        </p:nvGrpSpPr>
        <p:grpSpPr>
          <a:xfrm>
            <a:off x="767969" y="4845522"/>
            <a:ext cx="5374169" cy="1659293"/>
            <a:chOff x="281163" y="4845522"/>
            <a:chExt cx="5374169" cy="1659293"/>
          </a:xfrm>
        </p:grpSpPr>
        <p:sp>
          <p:nvSpPr>
            <p:cNvPr id="20" name="텍스트 개체 틀 2">
              <a:extLst>
                <a:ext uri="{FF2B5EF4-FFF2-40B4-BE49-F238E27FC236}">
                  <a16:creationId xmlns:a16="http://schemas.microsoft.com/office/drawing/2014/main" id="{F1DD5B82-E444-4215-8D44-F3CCAB674810}"/>
                </a:ext>
              </a:extLst>
            </p:cNvPr>
            <p:cNvSpPr txBox="1">
              <a:spLocks/>
            </p:cNvSpPr>
            <p:nvPr/>
          </p:nvSpPr>
          <p:spPr>
            <a:xfrm>
              <a:off x="281163" y="4929078"/>
              <a:ext cx="3582909" cy="1103010"/>
            </a:xfrm>
            <a:prstGeom prst="rect">
              <a:avLst/>
            </a:prstGeom>
          </p:spPr>
          <p:txBody>
            <a:bodyPr>
              <a:normAutofit fontScale="92500" lnSpcReduction="10000"/>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t>Specular Manifold Sampling for Rendering High-Frequency Caustics and Glints</a:t>
              </a:r>
            </a:p>
            <a:p>
              <a:pPr marL="0" indent="0">
                <a:buNone/>
              </a:pPr>
              <a:r>
                <a:rPr lang="en-US" sz="1800" dirty="0"/>
                <a:t>[Zeltner et al. 2020]</a:t>
              </a:r>
            </a:p>
            <a:p>
              <a:endParaRPr lang="en-US" sz="2000" dirty="0"/>
            </a:p>
          </p:txBody>
        </p:sp>
        <p:pic>
          <p:nvPicPr>
            <p:cNvPr id="23" name="图片 22">
              <a:extLst>
                <a:ext uri="{FF2B5EF4-FFF2-40B4-BE49-F238E27FC236}">
                  <a16:creationId xmlns:a16="http://schemas.microsoft.com/office/drawing/2014/main" id="{DB92E0F1-3EA7-41E7-8AA4-5D1661901423}"/>
                </a:ext>
              </a:extLst>
            </p:cNvPr>
            <p:cNvPicPr>
              <a:picLocks noChangeAspect="1"/>
            </p:cNvPicPr>
            <p:nvPr/>
          </p:nvPicPr>
          <p:blipFill>
            <a:blip r:embed="rId5"/>
            <a:stretch>
              <a:fillRect/>
            </a:stretch>
          </p:blipFill>
          <p:spPr>
            <a:xfrm>
              <a:off x="4092932" y="4845522"/>
              <a:ext cx="1562400" cy="165929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
        <p:nvSpPr>
          <p:cNvPr id="2" name="文本框 1">
            <a:extLst>
              <a:ext uri="{FF2B5EF4-FFF2-40B4-BE49-F238E27FC236}">
                <a16:creationId xmlns:a16="http://schemas.microsoft.com/office/drawing/2014/main" id="{29357F60-DF20-4805-90D0-267344CAEA23}"/>
              </a:ext>
            </a:extLst>
          </p:cNvPr>
          <p:cNvSpPr txBox="1"/>
          <p:nvPr/>
        </p:nvSpPr>
        <p:spPr>
          <a:xfrm>
            <a:off x="6878475" y="1468467"/>
            <a:ext cx="2644665" cy="830997"/>
          </a:xfrm>
          <a:prstGeom prst="rect">
            <a:avLst/>
          </a:prstGeom>
          <a:noFill/>
        </p:spPr>
        <p:txBody>
          <a:bodyPr wrap="square" rtlCol="0">
            <a:spAutoFit/>
          </a:bodyPr>
          <a:lstStyle/>
          <a:p>
            <a:r>
              <a:rPr lang="en-US" altLang="zh-CN" sz="2400" b="1" i="1" dirty="0">
                <a:solidFill>
                  <a:srgbClr val="1B1464"/>
                </a:solidFill>
                <a:latin typeface="Arial" panose="020B0604020202020204" pitchFamily="34" charset="0"/>
                <a:cs typeface="Arial" panose="020B0604020202020204" pitchFamily="34" charset="0"/>
              </a:rPr>
              <a:t>Need seed paths</a:t>
            </a:r>
          </a:p>
          <a:p>
            <a:r>
              <a:rPr lang="en-US" altLang="zh-CN" sz="2400" b="1" i="1" dirty="0">
                <a:solidFill>
                  <a:srgbClr val="1B1464"/>
                </a:solidFill>
                <a:latin typeface="Arial" panose="020B0604020202020204" pitchFamily="34" charset="0"/>
                <a:cs typeface="Arial" panose="020B0604020202020204" pitchFamily="34" charset="0"/>
              </a:rPr>
              <a:t>Local</a:t>
            </a:r>
            <a:endParaRPr lang="zh-CN" altLang="en-US" sz="2400" b="1" i="1" dirty="0">
              <a:solidFill>
                <a:srgbClr val="1B1464"/>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9D7543E4-4C89-47C0-A398-C6A5DA0DC4E4}"/>
              </a:ext>
            </a:extLst>
          </p:cNvPr>
          <p:cNvSpPr txBox="1"/>
          <p:nvPr/>
        </p:nvSpPr>
        <p:spPr>
          <a:xfrm>
            <a:off x="6878475" y="3326934"/>
            <a:ext cx="3536764" cy="830997"/>
          </a:xfrm>
          <a:prstGeom prst="rect">
            <a:avLst/>
          </a:prstGeom>
          <a:noFill/>
        </p:spPr>
        <p:txBody>
          <a:bodyPr wrap="square" rtlCol="0">
            <a:spAutoFit/>
          </a:bodyPr>
          <a:lstStyle/>
          <a:p>
            <a:r>
              <a:rPr lang="en-US" altLang="zh-CN" sz="2400" b="1" i="1" dirty="0">
                <a:solidFill>
                  <a:srgbClr val="1B1464"/>
                </a:solidFill>
                <a:latin typeface="Arial" panose="020B0604020202020204" pitchFamily="34" charset="0"/>
                <a:cs typeface="Arial" panose="020B0604020202020204" pitchFamily="34" charset="0"/>
              </a:rPr>
              <a:t>Smooth geometry</a:t>
            </a:r>
          </a:p>
          <a:p>
            <a:r>
              <a:rPr lang="en-US" altLang="zh-CN" sz="2400" b="1" i="1" dirty="0">
                <a:solidFill>
                  <a:srgbClr val="1B1464"/>
                </a:solidFill>
                <a:latin typeface="Arial" panose="020B0604020202020204" pitchFamily="34" charset="0"/>
                <a:cs typeface="Arial" panose="020B0604020202020204" pitchFamily="34" charset="0"/>
              </a:rPr>
              <a:t>Refraction only</a:t>
            </a:r>
            <a:endParaRPr lang="zh-CN" altLang="en-US" sz="2400" b="1" i="1" dirty="0">
              <a:solidFill>
                <a:srgbClr val="1B1464"/>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D1513BFD-A876-499E-9C7D-E2E8A44D88A1}"/>
              </a:ext>
            </a:extLst>
          </p:cNvPr>
          <p:cNvSpPr txBox="1"/>
          <p:nvPr/>
        </p:nvSpPr>
        <p:spPr>
          <a:xfrm>
            <a:off x="6878475" y="5268712"/>
            <a:ext cx="3157623" cy="830997"/>
          </a:xfrm>
          <a:prstGeom prst="rect">
            <a:avLst/>
          </a:prstGeom>
          <a:noFill/>
        </p:spPr>
        <p:txBody>
          <a:bodyPr wrap="square" rtlCol="0">
            <a:spAutoFit/>
          </a:bodyPr>
          <a:lstStyle/>
          <a:p>
            <a:r>
              <a:rPr lang="en-US" altLang="zh-CN" sz="2400" b="1" i="1" dirty="0">
                <a:solidFill>
                  <a:srgbClr val="1B1464"/>
                </a:solidFill>
                <a:latin typeface="Arial" panose="020B0604020202020204" pitchFamily="34" charset="0"/>
                <a:cs typeface="Arial" panose="020B0604020202020204" pitchFamily="34" charset="0"/>
              </a:rPr>
              <a:t>Caustics and glints</a:t>
            </a:r>
          </a:p>
          <a:p>
            <a:r>
              <a:rPr lang="en-US" altLang="zh-CN" sz="2400" b="1" i="1" dirty="0">
                <a:solidFill>
                  <a:srgbClr val="1B1464"/>
                </a:solidFill>
                <a:latin typeface="Arial" panose="020B0604020202020204" pitchFamily="34" charset="0"/>
                <a:cs typeface="Arial" panose="020B0604020202020204" pitchFamily="34" charset="0"/>
              </a:rPr>
              <a:t>Time-consuming</a:t>
            </a:r>
            <a:endParaRPr lang="zh-CN" altLang="en-US" sz="2400" b="1" i="1" dirty="0">
              <a:solidFill>
                <a:srgbClr val="1B1464"/>
              </a:solidFill>
              <a:latin typeface="Arial" panose="020B0604020202020204" pitchFamily="34" charset="0"/>
              <a:cs typeface="Arial" panose="020B0604020202020204" pitchFamily="34" charset="0"/>
            </a:endParaRPr>
          </a:p>
        </p:txBody>
      </p:sp>
      <p:sp>
        <p:nvSpPr>
          <p:cNvPr id="4" name="슬라이드 번호 개체 틀 2">
            <a:extLst>
              <a:ext uri="{FF2B5EF4-FFF2-40B4-BE49-F238E27FC236}">
                <a16:creationId xmlns:a16="http://schemas.microsoft.com/office/drawing/2014/main" id="{365DD17A-0DDB-19D1-ECDE-68B5552CD022}"/>
              </a:ext>
            </a:extLst>
          </p:cNvPr>
          <p:cNvSpPr txBox="1">
            <a:spLocks/>
          </p:cNvSpPr>
          <p:nvPr/>
        </p:nvSpPr>
        <p:spPr>
          <a:xfrm>
            <a:off x="4876800" y="6378791"/>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1B1464"/>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10C518-F830-431D-8D5C-6BC52F406456}" type="slidenum">
              <a:rPr lang="en-US" smtClean="0"/>
              <a:pPr/>
              <a:t>5</a:t>
            </a:fld>
            <a:endParaRPr lang="en-US"/>
          </a:p>
        </p:txBody>
      </p:sp>
    </p:spTree>
    <p:extLst>
      <p:ext uri="{BB962C8B-B14F-4D97-AF65-F5344CB8AC3E}">
        <p14:creationId xmlns:p14="http://schemas.microsoft.com/office/powerpoint/2010/main" val="26460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10000" decel="10000" fill="hold" grpId="1" nodeType="clickEffect">
                                  <p:stCondLst>
                                    <p:cond delay="0"/>
                                  </p:stCondLst>
                                  <p:childTnLst>
                                    <p:animMotion origin="layout" path="M -2.70833E-6 0.01157 L -2.70833E-6 0.26157 " pathEditMode="relative" rAng="0" ptsTypes="AA">
                                      <p:cBhvr>
                                        <p:cTn id="13" dur="1000" fill="hold"/>
                                        <p:tgtEl>
                                          <p:spTgt spid="30"/>
                                        </p:tgtEl>
                                        <p:attrNameLst>
                                          <p:attrName>ppt_x</p:attrName>
                                          <p:attrName>ppt_y</p:attrName>
                                        </p:attrNameLst>
                                      </p:cBhvr>
                                      <p:rCtr x="0" y="12500"/>
                                    </p:animMotion>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10000" decel="10000" fill="hold" grpId="2" nodeType="clickEffect">
                                  <p:stCondLst>
                                    <p:cond delay="0"/>
                                  </p:stCondLst>
                                  <p:childTnLst>
                                    <p:animMotion origin="layout" path="M -2.70833E-6 0.26157 L 0.0017 0.55301 " pathEditMode="relative" rAng="0" ptsTypes="AA">
                                      <p:cBhvr>
                                        <p:cTn id="20" dur="1000" fill="hold"/>
                                        <p:tgtEl>
                                          <p:spTgt spid="30"/>
                                        </p:tgtEl>
                                        <p:attrNameLst>
                                          <p:attrName>ppt_x</p:attrName>
                                          <p:attrName>ppt_y</p:attrName>
                                        </p:attrNameLst>
                                      </p:cBhvr>
                                      <p:rCtr x="78" y="14560"/>
                                    </p:animMotion>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2"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6AB55958-95B5-4918-8D91-CF8A611F11B8}"/>
              </a:ext>
            </a:extLst>
          </p:cNvPr>
          <p:cNvSpPr/>
          <p:nvPr/>
        </p:nvSpPr>
        <p:spPr>
          <a:xfrm>
            <a:off x="315705" y="2567293"/>
            <a:ext cx="5686675" cy="5220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6</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338639" cy="707974"/>
          </a:xfrm>
        </p:spPr>
        <p:txBody>
          <a:bodyPr>
            <a:normAutofit fontScale="90000"/>
          </a:bodyPr>
          <a:lstStyle/>
          <a:p>
            <a:r>
              <a:rPr lang="en-US" altLang="zh-CN" sz="4900" i="0" dirty="0"/>
              <a:t>Specular Manifold Sampling     </a:t>
            </a:r>
            <a:r>
              <a:rPr lang="en-US" altLang="zh-CN" sz="3600" b="0" dirty="0"/>
              <a:t>[Zeltner et al. 2020]</a:t>
            </a:r>
            <a:endParaRPr lang="en-US" b="0" i="0" dirty="0"/>
          </a:p>
        </p:txBody>
      </p:sp>
      <p:sp>
        <p:nvSpPr>
          <p:cNvPr id="10" name="矩形 9">
            <a:extLst>
              <a:ext uri="{FF2B5EF4-FFF2-40B4-BE49-F238E27FC236}">
                <a16:creationId xmlns:a16="http://schemas.microsoft.com/office/drawing/2014/main" id="{F931069F-6277-4D08-920C-E5CBEF377C36}"/>
              </a:ext>
            </a:extLst>
          </p:cNvPr>
          <p:cNvSpPr/>
          <p:nvPr/>
        </p:nvSpPr>
        <p:spPr>
          <a:xfrm>
            <a:off x="6356127" y="6476393"/>
            <a:ext cx="5835870" cy="400110"/>
          </a:xfrm>
          <a:prstGeom prst="rect">
            <a:avLst/>
          </a:prstGeom>
        </p:spPr>
        <p:txBody>
          <a:bodyPr wrap="square">
            <a:spAutoFit/>
          </a:bodyPr>
          <a:lstStyle/>
          <a:p>
            <a:r>
              <a:rPr lang="en-US" altLang="zh-CN" sz="2000" b="1" dirty="0">
                <a:solidFill>
                  <a:schemeClr val="accent3">
                    <a:lumMod val="75000"/>
                  </a:schemeClr>
                </a:solidFill>
                <a:latin typeface="Arial Narrow" panose="020B0606020202030204" pitchFamily="34" charset="0"/>
                <a:ea typeface="+mj-ea"/>
                <a:cs typeface="Arial" panose="020B0604020202020204" pitchFamily="34" charset="0"/>
              </a:rPr>
              <a:t>from https://rgl.epfl.ch/publications/Zeltner2020Specular</a:t>
            </a:r>
            <a:endParaRPr lang="zh-CN" altLang="en-US" sz="2000" b="1" dirty="0">
              <a:solidFill>
                <a:schemeClr val="accent3">
                  <a:lumMod val="75000"/>
                </a:schemeClr>
              </a:solidFill>
              <a:latin typeface="Arial Narrow" panose="020B0606020202030204" pitchFamily="34" charset="0"/>
              <a:ea typeface="+mj-ea"/>
              <a:cs typeface="Arial" panose="020B0604020202020204" pitchFamily="34" charset="0"/>
            </a:endParaRPr>
          </a:p>
        </p:txBody>
      </p:sp>
      <p:sp>
        <p:nvSpPr>
          <p:cNvPr id="11" name="텍스트 개체 틀 2">
            <a:extLst>
              <a:ext uri="{FF2B5EF4-FFF2-40B4-BE49-F238E27FC236}">
                <a16:creationId xmlns:a16="http://schemas.microsoft.com/office/drawing/2014/main" id="{0F28491A-8E07-486D-8664-836316DD93A6}"/>
              </a:ext>
            </a:extLst>
          </p:cNvPr>
          <p:cNvSpPr txBox="1">
            <a:spLocks/>
          </p:cNvSpPr>
          <p:nvPr/>
        </p:nvSpPr>
        <p:spPr>
          <a:xfrm>
            <a:off x="839788" y="1209987"/>
            <a:ext cx="7546120"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Find multiple solutions</a:t>
            </a:r>
            <a:endParaRPr lang="en-US" sz="3000" b="1" dirty="0"/>
          </a:p>
        </p:txBody>
      </p:sp>
      <p:sp>
        <p:nvSpPr>
          <p:cNvPr id="16" name="文本框 15">
            <a:extLst>
              <a:ext uri="{FF2B5EF4-FFF2-40B4-BE49-F238E27FC236}">
                <a16:creationId xmlns:a16="http://schemas.microsoft.com/office/drawing/2014/main" id="{3D486B51-FE40-4A62-BCF0-FCED4D198CB4}"/>
              </a:ext>
            </a:extLst>
          </p:cNvPr>
          <p:cNvSpPr txBox="1"/>
          <p:nvPr/>
        </p:nvSpPr>
        <p:spPr>
          <a:xfrm>
            <a:off x="225049" y="2587699"/>
            <a:ext cx="5971309"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 1        Sample seed points, e.g. uniformly</a:t>
            </a:r>
          </a:p>
        </p:txBody>
      </p:sp>
      <p:sp>
        <p:nvSpPr>
          <p:cNvPr id="17" name="文本框 16">
            <a:extLst>
              <a:ext uri="{FF2B5EF4-FFF2-40B4-BE49-F238E27FC236}">
                <a16:creationId xmlns:a16="http://schemas.microsoft.com/office/drawing/2014/main" id="{98A40FFB-BAC6-4E81-B29B-5D1F4F084338}"/>
              </a:ext>
            </a:extLst>
          </p:cNvPr>
          <p:cNvSpPr txBox="1"/>
          <p:nvPr/>
        </p:nvSpPr>
        <p:spPr>
          <a:xfrm>
            <a:off x="238904" y="3257935"/>
            <a:ext cx="5444835"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 2        Connect with endpoints</a:t>
            </a:r>
          </a:p>
        </p:txBody>
      </p:sp>
      <p:sp>
        <p:nvSpPr>
          <p:cNvPr id="18" name="文本框 17">
            <a:extLst>
              <a:ext uri="{FF2B5EF4-FFF2-40B4-BE49-F238E27FC236}">
                <a16:creationId xmlns:a16="http://schemas.microsoft.com/office/drawing/2014/main" id="{9EE64358-3346-4135-9DEC-04C58CF100E6}"/>
              </a:ext>
            </a:extLst>
          </p:cNvPr>
          <p:cNvSpPr txBox="1"/>
          <p:nvPr/>
        </p:nvSpPr>
        <p:spPr>
          <a:xfrm>
            <a:off x="246430" y="3928171"/>
            <a:ext cx="5755950" cy="461665"/>
          </a:xfrm>
          <a:prstGeom prst="rect">
            <a:avLst/>
          </a:prstGeom>
          <a:noFill/>
        </p:spPr>
        <p:txBody>
          <a:bodyPr wrap="square" rtlCol="0">
            <a:spAutoFit/>
          </a:bodyPr>
          <a:lstStyle/>
          <a:p>
            <a:r>
              <a:rPr lang="en-US" altLang="zh-CN" sz="2400" dirty="0">
                <a:solidFill>
                  <a:srgbClr val="1B1464"/>
                </a:solidFill>
                <a:latin typeface="Arial" panose="020B0604020202020204" pitchFamily="34" charset="0"/>
                <a:cs typeface="Arial" panose="020B0604020202020204" pitchFamily="34" charset="0"/>
              </a:rPr>
              <a:t> 3        Run Newton solver (manifold walk)</a:t>
            </a:r>
          </a:p>
        </p:txBody>
      </p:sp>
      <p:pic>
        <p:nvPicPr>
          <p:cNvPr id="4" name="图片 3">
            <a:extLst>
              <a:ext uri="{FF2B5EF4-FFF2-40B4-BE49-F238E27FC236}">
                <a16:creationId xmlns:a16="http://schemas.microsoft.com/office/drawing/2014/main" id="{EB8BF555-E3FD-4019-8405-37824B4C9F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480000" y="1781390"/>
            <a:ext cx="4313923" cy="4320000"/>
          </a:xfrm>
          <a:prstGeom prst="rect">
            <a:avLst/>
          </a:prstGeom>
        </p:spPr>
      </p:pic>
      <p:pic>
        <p:nvPicPr>
          <p:cNvPr id="9" name="图片 8">
            <a:extLst>
              <a:ext uri="{FF2B5EF4-FFF2-40B4-BE49-F238E27FC236}">
                <a16:creationId xmlns:a16="http://schemas.microsoft.com/office/drawing/2014/main" id="{CF61D0E4-7BAD-4265-962C-2035435541E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6480000" y="1782000"/>
            <a:ext cx="4313924" cy="4320000"/>
          </a:xfrm>
          <a:prstGeom prst="rect">
            <a:avLst/>
          </a:prstGeom>
        </p:spPr>
      </p:pic>
      <p:pic>
        <p:nvPicPr>
          <p:cNvPr id="13" name="图片 12">
            <a:extLst>
              <a:ext uri="{FF2B5EF4-FFF2-40B4-BE49-F238E27FC236}">
                <a16:creationId xmlns:a16="http://schemas.microsoft.com/office/drawing/2014/main" id="{1139150E-C322-494F-9C8C-1C4A6140B96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479999" y="1782000"/>
            <a:ext cx="4313924" cy="4320000"/>
          </a:xfrm>
          <a:prstGeom prst="rect">
            <a:avLst/>
          </a:prstGeom>
        </p:spPr>
      </p:pic>
      <p:pic>
        <p:nvPicPr>
          <p:cNvPr id="14" name="图片 13">
            <a:extLst>
              <a:ext uri="{FF2B5EF4-FFF2-40B4-BE49-F238E27FC236}">
                <a16:creationId xmlns:a16="http://schemas.microsoft.com/office/drawing/2014/main" id="{241E1422-814F-4116-9E47-018C5275CA3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6479999" y="1782000"/>
            <a:ext cx="4313924" cy="4320000"/>
          </a:xfrm>
          <a:prstGeom prst="rect">
            <a:avLst/>
          </a:prstGeom>
        </p:spPr>
      </p:pic>
      <p:pic>
        <p:nvPicPr>
          <p:cNvPr id="23" name="图片 22">
            <a:extLst>
              <a:ext uri="{FF2B5EF4-FFF2-40B4-BE49-F238E27FC236}">
                <a16:creationId xmlns:a16="http://schemas.microsoft.com/office/drawing/2014/main" id="{3BD1C08C-F1D6-4020-BE13-56600AC3E98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6480000" y="1782000"/>
            <a:ext cx="4313924" cy="4320000"/>
          </a:xfrm>
          <a:prstGeom prst="rect">
            <a:avLst/>
          </a:prstGeom>
        </p:spPr>
      </p:pic>
      <p:pic>
        <p:nvPicPr>
          <p:cNvPr id="24" name="图片 23">
            <a:extLst>
              <a:ext uri="{FF2B5EF4-FFF2-40B4-BE49-F238E27FC236}">
                <a16:creationId xmlns:a16="http://schemas.microsoft.com/office/drawing/2014/main" id="{6256D611-B9A2-454A-904F-65D48352D47A}"/>
              </a:ext>
            </a:extLst>
          </p:cNvPr>
          <p:cNvPicPr>
            <a:picLocks noChangeAspect="1"/>
          </p:cNvPicPr>
          <p:nvPr/>
        </p:nvPicPr>
        <p:blipFill>
          <a:blip r:embed="rId13">
            <a:duotone>
              <a:prstClr val="black"/>
              <a:srgbClr val="E2DEFF">
                <a:tint val="45000"/>
                <a:satMod val="400000"/>
              </a:srgbClr>
            </a:duotone>
          </a:blip>
          <a:stretch>
            <a:fillRect/>
          </a:stretch>
        </p:blipFill>
        <p:spPr>
          <a:xfrm>
            <a:off x="1236440" y="4667682"/>
            <a:ext cx="2388814" cy="1080000"/>
          </a:xfrm>
          <a:prstGeom prst="rect">
            <a:avLst/>
          </a:prstGeom>
        </p:spPr>
      </p:pic>
      <p:pic>
        <p:nvPicPr>
          <p:cNvPr id="28" name="图片 27">
            <a:extLst>
              <a:ext uri="{FF2B5EF4-FFF2-40B4-BE49-F238E27FC236}">
                <a16:creationId xmlns:a16="http://schemas.microsoft.com/office/drawing/2014/main" id="{D5FCAE04-944F-4CF4-9EB8-E9243019716E}"/>
              </a:ext>
            </a:extLst>
          </p:cNvPr>
          <p:cNvPicPr>
            <a:picLocks noChangeAspect="1"/>
          </p:cNvPicPr>
          <p:nvPr/>
        </p:nvPicPr>
        <p:blipFill>
          <a:blip r:embed="rId14">
            <a:duotone>
              <a:prstClr val="black"/>
              <a:srgbClr val="E3DFFD">
                <a:tint val="45000"/>
                <a:satMod val="400000"/>
              </a:srgbClr>
            </a:duotone>
          </a:blip>
          <a:stretch>
            <a:fillRect/>
          </a:stretch>
        </p:blipFill>
        <p:spPr>
          <a:xfrm>
            <a:off x="1880757" y="4667682"/>
            <a:ext cx="2448000" cy="1017853"/>
          </a:xfrm>
          <a:prstGeom prst="rect">
            <a:avLst/>
          </a:prstGeom>
        </p:spPr>
      </p:pic>
      <p:pic>
        <p:nvPicPr>
          <p:cNvPr id="27" name="图片 26">
            <a:extLst>
              <a:ext uri="{FF2B5EF4-FFF2-40B4-BE49-F238E27FC236}">
                <a16:creationId xmlns:a16="http://schemas.microsoft.com/office/drawing/2014/main" id="{A51D79E5-5A9B-4D28-A5EA-A8EA5259263D}"/>
              </a:ext>
            </a:extLst>
          </p:cNvPr>
          <p:cNvPicPr>
            <a:picLocks noChangeAspect="1"/>
          </p:cNvPicPr>
          <p:nvPr/>
        </p:nvPicPr>
        <p:blipFill>
          <a:blip r:embed="rId15">
            <a:duotone>
              <a:prstClr val="black"/>
              <a:srgbClr val="E3DFFD">
                <a:tint val="45000"/>
                <a:satMod val="400000"/>
              </a:srgbClr>
            </a:duotone>
          </a:blip>
          <a:stretch>
            <a:fillRect/>
          </a:stretch>
        </p:blipFill>
        <p:spPr>
          <a:xfrm>
            <a:off x="1879299" y="4666376"/>
            <a:ext cx="2448000" cy="1017853"/>
          </a:xfrm>
          <a:prstGeom prst="rect">
            <a:avLst/>
          </a:prstGeom>
        </p:spPr>
      </p:pic>
      <p:cxnSp>
        <p:nvCxnSpPr>
          <p:cNvPr id="7" name="直接箭头连接符 6">
            <a:extLst>
              <a:ext uri="{FF2B5EF4-FFF2-40B4-BE49-F238E27FC236}">
                <a16:creationId xmlns:a16="http://schemas.microsoft.com/office/drawing/2014/main" id="{5857EF6E-E616-C14A-AE17-3D4AB909955F}"/>
              </a:ext>
            </a:extLst>
          </p:cNvPr>
          <p:cNvCxnSpPr>
            <a:cxnSpLocks/>
            <a:stCxn id="12" idx="0"/>
            <a:endCxn id="2" idx="2"/>
          </p:cNvCxnSpPr>
          <p:nvPr/>
        </p:nvCxnSpPr>
        <p:spPr>
          <a:xfrm flipH="1" flipV="1">
            <a:off x="7506904" y="1579338"/>
            <a:ext cx="81" cy="489770"/>
          </a:xfrm>
          <a:prstGeom prst="straightConnector1">
            <a:avLst/>
          </a:prstGeom>
          <a:solidFill>
            <a:srgbClr val="DF7F7F">
              <a:alpha val="75000"/>
            </a:srgbClr>
          </a:solidFill>
          <a:ln w="28575">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nvGrpSpPr>
          <p:cNvPr id="45" name="组合 44">
            <a:extLst>
              <a:ext uri="{FF2B5EF4-FFF2-40B4-BE49-F238E27FC236}">
                <a16:creationId xmlns:a16="http://schemas.microsoft.com/office/drawing/2014/main" id="{8DA730E1-183E-1BE3-DCC6-5C1B2D00D2BD}"/>
              </a:ext>
            </a:extLst>
          </p:cNvPr>
          <p:cNvGrpSpPr/>
          <p:nvPr/>
        </p:nvGrpSpPr>
        <p:grpSpPr>
          <a:xfrm>
            <a:off x="7004126" y="1179228"/>
            <a:ext cx="3181599" cy="988985"/>
            <a:chOff x="7004126" y="1179228"/>
            <a:chExt cx="3181599" cy="988985"/>
          </a:xfrm>
        </p:grpSpPr>
        <p:sp>
          <p:nvSpPr>
            <p:cNvPr id="2" name="文本框 1">
              <a:extLst>
                <a:ext uri="{FF2B5EF4-FFF2-40B4-BE49-F238E27FC236}">
                  <a16:creationId xmlns:a16="http://schemas.microsoft.com/office/drawing/2014/main" id="{D975BBD9-54A8-E242-97F8-6CF001C8A76B}"/>
                </a:ext>
              </a:extLst>
            </p:cNvPr>
            <p:cNvSpPr txBox="1"/>
            <p:nvPr/>
          </p:nvSpPr>
          <p:spPr>
            <a:xfrm>
              <a:off x="7004126" y="1179228"/>
              <a:ext cx="1005555"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Diffuse</a:t>
              </a:r>
              <a:endParaRPr lang="zh-CN" altLang="en-US" sz="2000"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8EEAAE2B-9326-1853-4EF2-F4AE7A011608}"/>
                </a:ext>
              </a:extLst>
            </p:cNvPr>
            <p:cNvSpPr txBox="1"/>
            <p:nvPr/>
          </p:nvSpPr>
          <p:spPr>
            <a:xfrm>
              <a:off x="9416270" y="1188270"/>
              <a:ext cx="769455"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Light</a:t>
              </a:r>
              <a:endParaRPr lang="zh-CN" altLang="en-US" sz="2000" dirty="0">
                <a:latin typeface="Arial" panose="020B0604020202020204" pitchFamily="34" charset="0"/>
                <a:cs typeface="Arial" panose="020B0604020202020204" pitchFamily="34" charset="0"/>
              </a:endParaRPr>
            </a:p>
          </p:txBody>
        </p:sp>
        <p:sp>
          <p:nvSpPr>
            <p:cNvPr id="12" name="椭圆 11">
              <a:extLst>
                <a:ext uri="{FF2B5EF4-FFF2-40B4-BE49-F238E27FC236}">
                  <a16:creationId xmlns:a16="http://schemas.microsoft.com/office/drawing/2014/main" id="{B250304E-134A-615F-D119-F48C135AEDDF}"/>
                </a:ext>
              </a:extLst>
            </p:cNvPr>
            <p:cNvSpPr/>
            <p:nvPr/>
          </p:nvSpPr>
          <p:spPr>
            <a:xfrm>
              <a:off x="7461039" y="2069108"/>
              <a:ext cx="91892" cy="9389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F16FB26E-1C1D-389D-15C6-27B510A10118}"/>
                </a:ext>
              </a:extLst>
            </p:cNvPr>
            <p:cNvSpPr/>
            <p:nvPr/>
          </p:nvSpPr>
          <p:spPr>
            <a:xfrm>
              <a:off x="9753148" y="2074314"/>
              <a:ext cx="91892" cy="9389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a:extLst>
                <a:ext uri="{FF2B5EF4-FFF2-40B4-BE49-F238E27FC236}">
                  <a16:creationId xmlns:a16="http://schemas.microsoft.com/office/drawing/2014/main" id="{CC360CCC-3016-D8E3-FD2E-1A46C8E1F5A3}"/>
                </a:ext>
              </a:extLst>
            </p:cNvPr>
            <p:cNvCxnSpPr>
              <a:cxnSpLocks/>
              <a:stCxn id="19" idx="0"/>
              <a:endCxn id="5" idx="2"/>
            </p:cNvCxnSpPr>
            <p:nvPr/>
          </p:nvCxnSpPr>
          <p:spPr>
            <a:xfrm flipV="1">
              <a:off x="9799094" y="1588380"/>
              <a:ext cx="1904" cy="485934"/>
            </a:xfrm>
            <a:prstGeom prst="straightConnector1">
              <a:avLst/>
            </a:prstGeom>
            <a:solidFill>
              <a:srgbClr val="DF7F7F">
                <a:alpha val="75000"/>
              </a:srgbClr>
            </a:solidFill>
            <a:ln w="28575">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cxnSp>
        <p:nvCxnSpPr>
          <p:cNvPr id="46" name="直接箭头连接符 45">
            <a:extLst>
              <a:ext uri="{FF2B5EF4-FFF2-40B4-BE49-F238E27FC236}">
                <a16:creationId xmlns:a16="http://schemas.microsoft.com/office/drawing/2014/main" id="{C73CE7EF-BE4C-692E-83F7-79B1A062F1E3}"/>
              </a:ext>
            </a:extLst>
          </p:cNvPr>
          <p:cNvCxnSpPr>
            <a:cxnSpLocks/>
          </p:cNvCxnSpPr>
          <p:nvPr/>
        </p:nvCxnSpPr>
        <p:spPr>
          <a:xfrm flipV="1">
            <a:off x="9873519" y="5072310"/>
            <a:ext cx="1172697" cy="325416"/>
          </a:xfrm>
          <a:prstGeom prst="straightConnector1">
            <a:avLst/>
          </a:prstGeom>
          <a:solidFill>
            <a:srgbClr val="DF7F7F">
              <a:alpha val="75000"/>
            </a:srgbClr>
          </a:solidFill>
          <a:ln w="28575">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49" name="文本框 48">
            <a:extLst>
              <a:ext uri="{FF2B5EF4-FFF2-40B4-BE49-F238E27FC236}">
                <a16:creationId xmlns:a16="http://schemas.microsoft.com/office/drawing/2014/main" id="{4961CD10-EAE4-1179-14E6-AC3F9F9ED5D7}"/>
              </a:ext>
            </a:extLst>
          </p:cNvPr>
          <p:cNvSpPr txBox="1"/>
          <p:nvPr/>
        </p:nvSpPr>
        <p:spPr>
          <a:xfrm>
            <a:off x="10988341" y="4872255"/>
            <a:ext cx="1203656"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Specular</a:t>
            </a:r>
            <a:endParaRPr lang="zh-CN" altLang="en-US" sz="2000"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EB13099D-5B1C-AFD4-0220-830C3E6AA019}"/>
              </a:ext>
            </a:extLst>
          </p:cNvPr>
          <p:cNvSpPr txBox="1"/>
          <p:nvPr/>
        </p:nvSpPr>
        <p:spPr>
          <a:xfrm>
            <a:off x="339817" y="1869558"/>
            <a:ext cx="5147256" cy="553998"/>
          </a:xfrm>
          <a:prstGeom prst="rect">
            <a:avLst/>
          </a:prstGeom>
          <a:noFill/>
        </p:spPr>
        <p:txBody>
          <a:bodyPr wrap="square" rtlCol="0">
            <a:spAutoFit/>
          </a:bodyPr>
          <a:lstStyle/>
          <a:p>
            <a:r>
              <a:rPr lang="en-US" altLang="zh-CN" sz="3000" b="1" dirty="0">
                <a:solidFill>
                  <a:srgbClr val="1B1464"/>
                </a:solidFill>
                <a:latin typeface="Arial" panose="020B0604020202020204" pitchFamily="34" charset="0"/>
                <a:cs typeface="Arial" panose="020B0604020202020204" pitchFamily="34" charset="0"/>
                <a:sym typeface="Wingdings 2" panose="05020102010507070707" pitchFamily="18" charset="2"/>
              </a:rPr>
              <a:t>Manifold walk: 3 steps</a:t>
            </a:r>
          </a:p>
        </p:txBody>
      </p:sp>
    </p:spTree>
    <p:extLst>
      <p:ext uri="{BB962C8B-B14F-4D97-AF65-F5344CB8AC3E}">
        <p14:creationId xmlns:p14="http://schemas.microsoft.com/office/powerpoint/2010/main" val="25873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20000" decel="20000" fill="hold" grpId="1" nodeType="clickEffect">
                                  <p:stCondLst>
                                    <p:cond delay="0"/>
                                  </p:stCondLst>
                                  <p:childTnLst>
                                    <p:animMotion origin="layout" path="M -0.00117 4.07407E-6 L -0.00117 0.09884 " pathEditMode="relative" rAng="0" ptsTypes="AA">
                                      <p:cBhvr>
                                        <p:cTn id="12" dur="1000" fill="hold"/>
                                        <p:tgtEl>
                                          <p:spTgt spid="21"/>
                                        </p:tgtEl>
                                        <p:attrNameLst>
                                          <p:attrName>ppt_x</p:attrName>
                                          <p:attrName>ppt_y</p:attrName>
                                        </p:attrNameLst>
                                      </p:cBhvr>
                                      <p:rCtr x="0" y="4931"/>
                                    </p:animMotion>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2" nodeType="clickEffect">
                                  <p:stCondLst>
                                    <p:cond delay="0"/>
                                  </p:stCondLst>
                                  <p:childTnLst>
                                    <p:animMotion origin="layout" path="M -0.00117 0.09884 L -3.125E-6 0.19421 " pathEditMode="relative" rAng="0" ptsTypes="AA">
                                      <p:cBhvr>
                                        <p:cTn id="18" dur="2000" fill="hold"/>
                                        <p:tgtEl>
                                          <p:spTgt spid="21"/>
                                        </p:tgtEl>
                                        <p:attrNameLst>
                                          <p:attrName>ppt_x</p:attrName>
                                          <p:attrName>ppt_y</p:attrName>
                                        </p:attrNameLst>
                                      </p:cBhvr>
                                      <p:rCtr x="0" y="4884"/>
                                    </p:animMotion>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7</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338639" cy="707974"/>
          </a:xfrm>
        </p:spPr>
        <p:txBody>
          <a:bodyPr>
            <a:normAutofit fontScale="90000"/>
          </a:bodyPr>
          <a:lstStyle/>
          <a:p>
            <a:r>
              <a:rPr lang="en-US" altLang="zh-CN" sz="4900" i="0" dirty="0"/>
              <a:t>Specular Manifold Sampling     </a:t>
            </a:r>
            <a:r>
              <a:rPr lang="en-US" altLang="zh-CN" sz="3600" b="0" dirty="0"/>
              <a:t>[Zeltner et al. 2020]</a:t>
            </a:r>
            <a:endParaRPr lang="en-US" b="0" i="0" dirty="0"/>
          </a:p>
        </p:txBody>
      </p:sp>
      <p:sp>
        <p:nvSpPr>
          <p:cNvPr id="10" name="矩形 9">
            <a:extLst>
              <a:ext uri="{FF2B5EF4-FFF2-40B4-BE49-F238E27FC236}">
                <a16:creationId xmlns:a16="http://schemas.microsoft.com/office/drawing/2014/main" id="{F931069F-6277-4D08-920C-E5CBEF377C36}"/>
              </a:ext>
            </a:extLst>
          </p:cNvPr>
          <p:cNvSpPr/>
          <p:nvPr/>
        </p:nvSpPr>
        <p:spPr>
          <a:xfrm>
            <a:off x="6356127" y="6476393"/>
            <a:ext cx="5835870" cy="400110"/>
          </a:xfrm>
          <a:prstGeom prst="rect">
            <a:avLst/>
          </a:prstGeom>
        </p:spPr>
        <p:txBody>
          <a:bodyPr wrap="square">
            <a:spAutoFit/>
          </a:bodyPr>
          <a:lstStyle/>
          <a:p>
            <a:r>
              <a:rPr lang="en-US" altLang="zh-CN" sz="2000" b="1" dirty="0">
                <a:solidFill>
                  <a:schemeClr val="accent3">
                    <a:lumMod val="75000"/>
                  </a:schemeClr>
                </a:solidFill>
                <a:latin typeface="Arial Narrow" panose="020B0606020202030204" pitchFamily="34" charset="0"/>
                <a:ea typeface="+mj-ea"/>
                <a:cs typeface="Arial" panose="020B0604020202020204" pitchFamily="34" charset="0"/>
              </a:rPr>
              <a:t>from https://rgl.epfl.ch/publications/Zeltner2020Specular</a:t>
            </a:r>
            <a:endParaRPr lang="zh-CN" altLang="en-US" sz="2000" b="1" dirty="0">
              <a:solidFill>
                <a:schemeClr val="accent3">
                  <a:lumMod val="75000"/>
                </a:schemeClr>
              </a:solidFill>
              <a:latin typeface="Arial Narrow" panose="020B0606020202030204" pitchFamily="34" charset="0"/>
              <a:ea typeface="+mj-ea"/>
              <a:cs typeface="Arial" panose="020B0604020202020204" pitchFamily="34" charset="0"/>
            </a:endParaRPr>
          </a:p>
        </p:txBody>
      </p:sp>
      <p:sp>
        <p:nvSpPr>
          <p:cNvPr id="11" name="텍스트 개체 틀 2">
            <a:extLst>
              <a:ext uri="{FF2B5EF4-FFF2-40B4-BE49-F238E27FC236}">
                <a16:creationId xmlns:a16="http://schemas.microsoft.com/office/drawing/2014/main" id="{0F28491A-8E07-486D-8664-836316DD93A6}"/>
              </a:ext>
            </a:extLst>
          </p:cNvPr>
          <p:cNvSpPr txBox="1">
            <a:spLocks/>
          </p:cNvSpPr>
          <p:nvPr/>
        </p:nvSpPr>
        <p:spPr>
          <a:xfrm>
            <a:off x="839788" y="1209987"/>
            <a:ext cx="7546120"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Multiple solutions</a:t>
            </a:r>
            <a:endParaRPr lang="en-US" sz="3000" b="1" dirty="0"/>
          </a:p>
        </p:txBody>
      </p:sp>
      <p:pic>
        <p:nvPicPr>
          <p:cNvPr id="5" name="图片 4">
            <a:extLst>
              <a:ext uri="{FF2B5EF4-FFF2-40B4-BE49-F238E27FC236}">
                <a16:creationId xmlns:a16="http://schemas.microsoft.com/office/drawing/2014/main" id="{796EDAB8-6040-427E-B031-C87D6577E637}"/>
              </a:ext>
            </a:extLst>
          </p:cNvPr>
          <p:cNvPicPr>
            <a:picLocks noChangeAspect="1"/>
          </p:cNvPicPr>
          <p:nvPr/>
        </p:nvPicPr>
        <p:blipFill>
          <a:blip r:embed="rId3"/>
          <a:stretch>
            <a:fillRect/>
          </a:stretch>
        </p:blipFill>
        <p:spPr>
          <a:xfrm>
            <a:off x="1162176" y="2009762"/>
            <a:ext cx="4800000" cy="3600000"/>
          </a:xfrm>
          <a:prstGeom prst="rect">
            <a:avLst/>
          </a:prstGeom>
        </p:spPr>
      </p:pic>
      <p:pic>
        <p:nvPicPr>
          <p:cNvPr id="13" name="图片 12">
            <a:extLst>
              <a:ext uri="{FF2B5EF4-FFF2-40B4-BE49-F238E27FC236}">
                <a16:creationId xmlns:a16="http://schemas.microsoft.com/office/drawing/2014/main" id="{460F445B-699C-42A9-9A45-6F29A94C88A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162176" y="2008800"/>
            <a:ext cx="4800000" cy="3600000"/>
          </a:xfrm>
          <a:prstGeom prst="rect">
            <a:avLst/>
          </a:prstGeom>
        </p:spPr>
      </p:pic>
      <p:pic>
        <p:nvPicPr>
          <p:cNvPr id="2" name="图片 1">
            <a:extLst>
              <a:ext uri="{FF2B5EF4-FFF2-40B4-BE49-F238E27FC236}">
                <a16:creationId xmlns:a16="http://schemas.microsoft.com/office/drawing/2014/main" id="{1D25B2FE-B77C-A0BF-0BC0-7C2B4E3102C9}"/>
              </a:ext>
            </a:extLst>
          </p:cNvPr>
          <p:cNvPicPr>
            <a:picLocks noChangeAspect="1"/>
          </p:cNvPicPr>
          <p:nvPr/>
        </p:nvPicPr>
        <p:blipFill>
          <a:blip r:embed="rId6">
            <a:duotone>
              <a:prstClr val="black"/>
              <a:srgbClr val="E2DEFF">
                <a:tint val="45000"/>
                <a:satMod val="400000"/>
              </a:srgbClr>
            </a:duotone>
          </a:blip>
          <a:stretch>
            <a:fillRect/>
          </a:stretch>
        </p:blipFill>
        <p:spPr>
          <a:xfrm>
            <a:off x="8185023" y="3137978"/>
            <a:ext cx="2448000" cy="1017853"/>
          </a:xfrm>
          <a:prstGeom prst="rect">
            <a:avLst/>
          </a:prstGeom>
        </p:spPr>
      </p:pic>
    </p:spTree>
    <p:extLst>
      <p:ext uri="{BB962C8B-B14F-4D97-AF65-F5344CB8AC3E}">
        <p14:creationId xmlns:p14="http://schemas.microsoft.com/office/powerpoint/2010/main" val="215719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8</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338639" cy="707974"/>
          </a:xfrm>
        </p:spPr>
        <p:txBody>
          <a:bodyPr>
            <a:normAutofit fontScale="90000"/>
          </a:bodyPr>
          <a:lstStyle/>
          <a:p>
            <a:r>
              <a:rPr lang="en-US" altLang="zh-CN" sz="4900" i="0" dirty="0"/>
              <a:t>Specular Manifold Sampling     </a:t>
            </a:r>
            <a:r>
              <a:rPr lang="en-US" altLang="zh-CN" sz="3600" b="0" dirty="0"/>
              <a:t>[Zeltner et al. 2020]</a:t>
            </a:r>
            <a:endParaRPr lang="en-US" b="0" i="0" dirty="0"/>
          </a:p>
        </p:txBody>
      </p:sp>
      <p:sp>
        <p:nvSpPr>
          <p:cNvPr id="10" name="矩形 9">
            <a:extLst>
              <a:ext uri="{FF2B5EF4-FFF2-40B4-BE49-F238E27FC236}">
                <a16:creationId xmlns:a16="http://schemas.microsoft.com/office/drawing/2014/main" id="{F931069F-6277-4D08-920C-E5CBEF377C36}"/>
              </a:ext>
            </a:extLst>
          </p:cNvPr>
          <p:cNvSpPr/>
          <p:nvPr/>
        </p:nvSpPr>
        <p:spPr>
          <a:xfrm>
            <a:off x="6356127" y="6476393"/>
            <a:ext cx="5835870" cy="400110"/>
          </a:xfrm>
          <a:prstGeom prst="rect">
            <a:avLst/>
          </a:prstGeom>
        </p:spPr>
        <p:txBody>
          <a:bodyPr wrap="square">
            <a:spAutoFit/>
          </a:bodyPr>
          <a:lstStyle/>
          <a:p>
            <a:r>
              <a:rPr lang="en-US" altLang="zh-CN" sz="2000" b="1" dirty="0">
                <a:solidFill>
                  <a:schemeClr val="accent3">
                    <a:lumMod val="75000"/>
                  </a:schemeClr>
                </a:solidFill>
                <a:latin typeface="Arial Narrow" panose="020B0606020202030204" pitchFamily="34" charset="0"/>
                <a:ea typeface="+mj-ea"/>
                <a:cs typeface="Arial" panose="020B0604020202020204" pitchFamily="34" charset="0"/>
              </a:rPr>
              <a:t>from https://rgl.epfl.ch/publications/Zeltner2020Specular</a:t>
            </a:r>
            <a:endParaRPr lang="zh-CN" altLang="en-US" sz="2000" b="1" dirty="0">
              <a:solidFill>
                <a:schemeClr val="accent3">
                  <a:lumMod val="75000"/>
                </a:schemeClr>
              </a:solidFill>
              <a:latin typeface="Arial Narrow" panose="020B0606020202030204" pitchFamily="34" charset="0"/>
              <a:ea typeface="+mj-ea"/>
              <a:cs typeface="Arial" panose="020B0604020202020204" pitchFamily="34" charset="0"/>
            </a:endParaRPr>
          </a:p>
        </p:txBody>
      </p:sp>
      <p:sp>
        <p:nvSpPr>
          <p:cNvPr id="11" name="텍스트 개체 틀 2">
            <a:extLst>
              <a:ext uri="{FF2B5EF4-FFF2-40B4-BE49-F238E27FC236}">
                <a16:creationId xmlns:a16="http://schemas.microsoft.com/office/drawing/2014/main" id="{0F28491A-8E07-486D-8664-836316DD93A6}"/>
              </a:ext>
            </a:extLst>
          </p:cNvPr>
          <p:cNvSpPr txBox="1">
            <a:spLocks/>
          </p:cNvSpPr>
          <p:nvPr/>
        </p:nvSpPr>
        <p:spPr>
          <a:xfrm>
            <a:off x="839788" y="1209987"/>
            <a:ext cx="7546120"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Multiple solutions</a:t>
            </a:r>
          </a:p>
        </p:txBody>
      </p:sp>
      <p:pic>
        <p:nvPicPr>
          <p:cNvPr id="2" name="图片 1">
            <a:extLst>
              <a:ext uri="{FF2B5EF4-FFF2-40B4-BE49-F238E27FC236}">
                <a16:creationId xmlns:a16="http://schemas.microsoft.com/office/drawing/2014/main" id="{1324DCB6-C2AA-4640-893F-262EF34138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162176" y="2008800"/>
            <a:ext cx="4800000" cy="3600000"/>
          </a:xfrm>
          <a:prstGeom prst="rect">
            <a:avLst/>
          </a:prstGeom>
        </p:spPr>
      </p:pic>
      <p:pic>
        <p:nvPicPr>
          <p:cNvPr id="18" name="图片 17">
            <a:extLst>
              <a:ext uri="{FF2B5EF4-FFF2-40B4-BE49-F238E27FC236}">
                <a16:creationId xmlns:a16="http://schemas.microsoft.com/office/drawing/2014/main" id="{D8EDD8AD-05B6-4E26-8464-28C265394817}"/>
              </a:ext>
            </a:extLst>
          </p:cNvPr>
          <p:cNvPicPr>
            <a:picLocks noChangeAspect="1"/>
          </p:cNvPicPr>
          <p:nvPr/>
        </p:nvPicPr>
        <p:blipFill>
          <a:blip r:embed="rId5"/>
          <a:stretch>
            <a:fillRect/>
          </a:stretch>
        </p:blipFill>
        <p:spPr>
          <a:xfrm>
            <a:off x="6831994" y="2008800"/>
            <a:ext cx="3916483" cy="3960000"/>
          </a:xfrm>
          <a:prstGeom prst="rect">
            <a:avLst/>
          </a:prstGeom>
        </p:spPr>
      </p:pic>
      <p:pic>
        <p:nvPicPr>
          <p:cNvPr id="17" name="图片 16">
            <a:extLst>
              <a:ext uri="{FF2B5EF4-FFF2-40B4-BE49-F238E27FC236}">
                <a16:creationId xmlns:a16="http://schemas.microsoft.com/office/drawing/2014/main" id="{A9005BC8-7E50-43EF-AA68-07AB496962F4}"/>
              </a:ext>
            </a:extLst>
          </p:cNvPr>
          <p:cNvPicPr>
            <a:picLocks noChangeAspect="1"/>
          </p:cNvPicPr>
          <p:nvPr/>
        </p:nvPicPr>
        <p:blipFill>
          <a:blip r:embed="rId6"/>
          <a:stretch>
            <a:fillRect/>
          </a:stretch>
        </p:blipFill>
        <p:spPr>
          <a:xfrm>
            <a:off x="6831994" y="2008800"/>
            <a:ext cx="3916483" cy="3960000"/>
          </a:xfrm>
          <a:prstGeom prst="rect">
            <a:avLst/>
          </a:prstGeom>
        </p:spPr>
      </p:pic>
      <p:pic>
        <p:nvPicPr>
          <p:cNvPr id="16" name="图片 15">
            <a:extLst>
              <a:ext uri="{FF2B5EF4-FFF2-40B4-BE49-F238E27FC236}">
                <a16:creationId xmlns:a16="http://schemas.microsoft.com/office/drawing/2014/main" id="{D0590396-6A12-4C2A-AE7F-A8BF48D92A0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831994" y="2008800"/>
            <a:ext cx="3916483" cy="3960000"/>
          </a:xfrm>
          <a:prstGeom prst="rect">
            <a:avLst/>
          </a:prstGeom>
        </p:spPr>
      </p:pic>
      <p:pic>
        <p:nvPicPr>
          <p:cNvPr id="25" name="图片 24">
            <a:extLst>
              <a:ext uri="{FF2B5EF4-FFF2-40B4-BE49-F238E27FC236}">
                <a16:creationId xmlns:a16="http://schemas.microsoft.com/office/drawing/2014/main" id="{D09636E0-188D-4323-9D62-280577942C72}"/>
              </a:ext>
            </a:extLst>
          </p:cNvPr>
          <p:cNvPicPr>
            <a:picLocks noChangeAspect="1"/>
          </p:cNvPicPr>
          <p:nvPr/>
        </p:nvPicPr>
        <p:blipFill>
          <a:blip r:embed="rId9"/>
          <a:stretch>
            <a:fillRect/>
          </a:stretch>
        </p:blipFill>
        <p:spPr>
          <a:xfrm>
            <a:off x="6831994" y="2008800"/>
            <a:ext cx="3916483" cy="3960000"/>
          </a:xfrm>
          <a:prstGeom prst="rect">
            <a:avLst/>
          </a:prstGeom>
        </p:spPr>
      </p:pic>
      <p:pic>
        <p:nvPicPr>
          <p:cNvPr id="5" name="图片 4">
            <a:extLst>
              <a:ext uri="{FF2B5EF4-FFF2-40B4-BE49-F238E27FC236}">
                <a16:creationId xmlns:a16="http://schemas.microsoft.com/office/drawing/2014/main" id="{3F54BE40-11FC-A3B6-FCA1-09A622B47673}"/>
              </a:ext>
            </a:extLst>
          </p:cNvPr>
          <p:cNvPicPr>
            <a:picLocks noChangeAspect="1"/>
          </p:cNvPicPr>
          <p:nvPr/>
        </p:nvPicPr>
        <p:blipFill>
          <a:blip r:embed="rId10"/>
          <a:stretch>
            <a:fillRect/>
          </a:stretch>
        </p:blipFill>
        <p:spPr>
          <a:xfrm>
            <a:off x="6831994" y="1560358"/>
            <a:ext cx="3916800" cy="455094"/>
          </a:xfrm>
          <a:prstGeom prst="rect">
            <a:avLst/>
          </a:prstGeom>
        </p:spPr>
      </p:pic>
    </p:spTree>
    <p:extLst>
      <p:ext uri="{BB962C8B-B14F-4D97-AF65-F5344CB8AC3E}">
        <p14:creationId xmlns:p14="http://schemas.microsoft.com/office/powerpoint/2010/main" val="143480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226391"/>
            <a:ext cx="2743200" cy="365125"/>
          </a:xfrm>
        </p:spPr>
        <p:txBody>
          <a:bodyPr/>
          <a:lstStyle/>
          <a:p>
            <a:fld id="{E810C518-F830-431D-8D5C-6BC52F406456}" type="slidenum">
              <a:rPr lang="en-US" smtClean="0"/>
              <a:t>9</a:t>
            </a:fld>
            <a:endParaRPr lang="en-US"/>
          </a:p>
        </p:txBody>
      </p:sp>
      <p:sp>
        <p:nvSpPr>
          <p:cNvPr id="8" name="텍스트 개체 틀 2">
            <a:extLst>
              <a:ext uri="{FF2B5EF4-FFF2-40B4-BE49-F238E27FC236}">
                <a16:creationId xmlns:a16="http://schemas.microsoft.com/office/drawing/2014/main" id="{19DC7DD7-08B4-4E8E-8540-291FC5866BF4}"/>
              </a:ext>
            </a:extLst>
          </p:cNvPr>
          <p:cNvSpPr txBox="1">
            <a:spLocks/>
          </p:cNvSpPr>
          <p:nvPr/>
        </p:nvSpPr>
        <p:spPr>
          <a:xfrm>
            <a:off x="838200" y="1227456"/>
            <a:ext cx="10338639" cy="7004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15" name="제목 1">
            <a:extLst>
              <a:ext uri="{FF2B5EF4-FFF2-40B4-BE49-F238E27FC236}">
                <a16:creationId xmlns:a16="http://schemas.microsoft.com/office/drawing/2014/main" id="{61B2C8B0-E10D-4600-A186-5CC67C33A171}"/>
              </a:ext>
            </a:extLst>
          </p:cNvPr>
          <p:cNvSpPr>
            <a:spLocks noGrp="1"/>
          </p:cNvSpPr>
          <p:nvPr>
            <p:ph type="title"/>
          </p:nvPr>
        </p:nvSpPr>
        <p:spPr>
          <a:xfrm>
            <a:off x="792857" y="289554"/>
            <a:ext cx="10338639" cy="707974"/>
          </a:xfrm>
        </p:spPr>
        <p:txBody>
          <a:bodyPr>
            <a:normAutofit fontScale="90000"/>
          </a:bodyPr>
          <a:lstStyle/>
          <a:p>
            <a:r>
              <a:rPr lang="en-US" altLang="zh-CN" sz="4900" i="0" dirty="0"/>
              <a:t>Specular Manifold Sampling     </a:t>
            </a:r>
            <a:r>
              <a:rPr lang="en-US" altLang="zh-CN" sz="3600" b="0" dirty="0"/>
              <a:t>[Zeltner et al. 2020]</a:t>
            </a:r>
            <a:endParaRPr lang="en-US" b="0" i="0" dirty="0"/>
          </a:p>
        </p:txBody>
      </p:sp>
      <p:sp>
        <p:nvSpPr>
          <p:cNvPr id="10" name="矩形 9">
            <a:extLst>
              <a:ext uri="{FF2B5EF4-FFF2-40B4-BE49-F238E27FC236}">
                <a16:creationId xmlns:a16="http://schemas.microsoft.com/office/drawing/2014/main" id="{F931069F-6277-4D08-920C-E5CBEF377C36}"/>
              </a:ext>
            </a:extLst>
          </p:cNvPr>
          <p:cNvSpPr/>
          <p:nvPr/>
        </p:nvSpPr>
        <p:spPr>
          <a:xfrm>
            <a:off x="6356127" y="6476393"/>
            <a:ext cx="5835870" cy="400110"/>
          </a:xfrm>
          <a:prstGeom prst="rect">
            <a:avLst/>
          </a:prstGeom>
        </p:spPr>
        <p:txBody>
          <a:bodyPr wrap="square">
            <a:spAutoFit/>
          </a:bodyPr>
          <a:lstStyle/>
          <a:p>
            <a:r>
              <a:rPr lang="en-US" altLang="zh-CN" sz="2000" b="1" dirty="0">
                <a:solidFill>
                  <a:schemeClr val="accent3">
                    <a:lumMod val="75000"/>
                  </a:schemeClr>
                </a:solidFill>
                <a:latin typeface="Arial Narrow" panose="020B0606020202030204" pitchFamily="34" charset="0"/>
                <a:ea typeface="+mj-ea"/>
                <a:cs typeface="Arial" panose="020B0604020202020204" pitchFamily="34" charset="0"/>
              </a:rPr>
              <a:t>from https://rgl.epfl.ch/publications/Zeltner2020Specular</a:t>
            </a:r>
            <a:endParaRPr lang="zh-CN" altLang="en-US" sz="2000" b="1" dirty="0">
              <a:solidFill>
                <a:schemeClr val="accent3">
                  <a:lumMod val="75000"/>
                </a:schemeClr>
              </a:solidFill>
              <a:latin typeface="Arial Narrow" panose="020B0606020202030204" pitchFamily="34" charset="0"/>
              <a:ea typeface="+mj-ea"/>
              <a:cs typeface="Arial" panose="020B0604020202020204" pitchFamily="34" charset="0"/>
            </a:endParaRPr>
          </a:p>
        </p:txBody>
      </p:sp>
      <p:sp>
        <p:nvSpPr>
          <p:cNvPr id="11" name="텍스트 개체 틀 2">
            <a:extLst>
              <a:ext uri="{FF2B5EF4-FFF2-40B4-BE49-F238E27FC236}">
                <a16:creationId xmlns:a16="http://schemas.microsoft.com/office/drawing/2014/main" id="{0F28491A-8E07-486D-8664-836316DD93A6}"/>
              </a:ext>
            </a:extLst>
          </p:cNvPr>
          <p:cNvSpPr txBox="1">
            <a:spLocks/>
          </p:cNvSpPr>
          <p:nvPr/>
        </p:nvSpPr>
        <p:spPr>
          <a:xfrm>
            <a:off x="839788" y="1209987"/>
            <a:ext cx="5256212"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Probability estimate</a:t>
            </a:r>
            <a:endParaRPr lang="en-US" sz="3000" b="1" dirty="0"/>
          </a:p>
        </p:txBody>
      </p:sp>
      <p:pic>
        <p:nvPicPr>
          <p:cNvPr id="2" name="图片 1">
            <a:extLst>
              <a:ext uri="{FF2B5EF4-FFF2-40B4-BE49-F238E27FC236}">
                <a16:creationId xmlns:a16="http://schemas.microsoft.com/office/drawing/2014/main" id="{6F1F077A-6281-4C56-A4F8-C5A7AF0DCA86}"/>
              </a:ext>
            </a:extLst>
          </p:cNvPr>
          <p:cNvPicPr>
            <a:picLocks noChangeAspect="1"/>
          </p:cNvPicPr>
          <p:nvPr/>
        </p:nvPicPr>
        <p:blipFill>
          <a:blip r:embed="rId3"/>
          <a:stretch>
            <a:fillRect/>
          </a:stretch>
        </p:blipFill>
        <p:spPr>
          <a:xfrm>
            <a:off x="6804000" y="2008800"/>
            <a:ext cx="3916483" cy="3960000"/>
          </a:xfrm>
          <a:prstGeom prst="rect">
            <a:avLst/>
          </a:prstGeom>
        </p:spPr>
      </p:pic>
      <p:grpSp>
        <p:nvGrpSpPr>
          <p:cNvPr id="26" name="组合 25">
            <a:extLst>
              <a:ext uri="{FF2B5EF4-FFF2-40B4-BE49-F238E27FC236}">
                <a16:creationId xmlns:a16="http://schemas.microsoft.com/office/drawing/2014/main" id="{83D96EC3-B04C-4B8B-9ABC-226F915F4FBA}"/>
              </a:ext>
            </a:extLst>
          </p:cNvPr>
          <p:cNvGrpSpPr/>
          <p:nvPr/>
        </p:nvGrpSpPr>
        <p:grpSpPr>
          <a:xfrm>
            <a:off x="7745046" y="2083532"/>
            <a:ext cx="1531816" cy="3379422"/>
            <a:chOff x="7745046" y="2083532"/>
            <a:chExt cx="1531816" cy="3379422"/>
          </a:xfrm>
        </p:grpSpPr>
        <p:sp>
          <p:nvSpPr>
            <p:cNvPr id="9" name="任意多边形: 形状 8">
              <a:extLst>
                <a:ext uri="{FF2B5EF4-FFF2-40B4-BE49-F238E27FC236}">
                  <a16:creationId xmlns:a16="http://schemas.microsoft.com/office/drawing/2014/main" id="{BC4695EB-419F-4211-A23F-119456311E36}"/>
                </a:ext>
              </a:extLst>
            </p:cNvPr>
            <p:cNvSpPr/>
            <p:nvPr/>
          </p:nvSpPr>
          <p:spPr>
            <a:xfrm flipV="1">
              <a:off x="8127997" y="2083532"/>
              <a:ext cx="1148864" cy="45719"/>
            </a:xfrm>
            <a:custGeom>
              <a:avLst/>
              <a:gdLst>
                <a:gd name="connsiteX0" fmla="*/ 0 w 1156677"/>
                <a:gd name="connsiteY0" fmla="*/ 0 h 0"/>
                <a:gd name="connsiteX1" fmla="*/ 1156677 w 1156677"/>
                <a:gd name="connsiteY1" fmla="*/ 0 h 0"/>
              </a:gdLst>
              <a:ahLst/>
              <a:cxnLst>
                <a:cxn ang="0">
                  <a:pos x="connsiteX0" y="connsiteY0"/>
                </a:cxn>
                <a:cxn ang="0">
                  <a:pos x="connsiteX1" y="connsiteY1"/>
                </a:cxn>
              </a:cxnLst>
              <a:rect l="l" t="t" r="r" b="b"/>
              <a:pathLst>
                <a:path w="1156677">
                  <a:moveTo>
                    <a:pt x="0" y="0"/>
                  </a:moveTo>
                  <a:lnTo>
                    <a:pt x="1156677"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 name="直接连接符 12">
              <a:extLst>
                <a:ext uri="{FF2B5EF4-FFF2-40B4-BE49-F238E27FC236}">
                  <a16:creationId xmlns:a16="http://schemas.microsoft.com/office/drawing/2014/main" id="{65BF08B5-AE80-483A-ACB1-1BFA97B53CEE}"/>
                </a:ext>
              </a:extLst>
            </p:cNvPr>
            <p:cNvCxnSpPr>
              <a:cxnSpLocks/>
            </p:cNvCxnSpPr>
            <p:nvPr/>
          </p:nvCxnSpPr>
          <p:spPr>
            <a:xfrm>
              <a:off x="9276862" y="2107776"/>
              <a:ext cx="0" cy="33551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EBF8263-42A0-4F2E-B1E7-E25F333DB2C0}"/>
                </a:ext>
              </a:extLst>
            </p:cNvPr>
            <p:cNvCxnSpPr>
              <a:cxnSpLocks/>
            </p:cNvCxnSpPr>
            <p:nvPr/>
          </p:nvCxnSpPr>
          <p:spPr>
            <a:xfrm flipH="1">
              <a:off x="7745046" y="5435188"/>
              <a:ext cx="15318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任意多边形: 形状 23">
              <a:extLst>
                <a:ext uri="{FF2B5EF4-FFF2-40B4-BE49-F238E27FC236}">
                  <a16:creationId xmlns:a16="http://schemas.microsoft.com/office/drawing/2014/main" id="{1CBE0831-9420-4AB4-8145-87332972FCBF}"/>
                </a:ext>
              </a:extLst>
            </p:cNvPr>
            <p:cNvSpPr/>
            <p:nvPr/>
          </p:nvSpPr>
          <p:spPr>
            <a:xfrm>
              <a:off x="7745046" y="2107776"/>
              <a:ext cx="382950" cy="3355178"/>
            </a:xfrm>
            <a:custGeom>
              <a:avLst/>
              <a:gdLst>
                <a:gd name="connsiteX0" fmla="*/ 382954 w 382954"/>
                <a:gd name="connsiteY0" fmla="*/ 0 h 3329354"/>
                <a:gd name="connsiteX1" fmla="*/ 281354 w 382954"/>
                <a:gd name="connsiteY1" fmla="*/ 281354 h 3329354"/>
                <a:gd name="connsiteX2" fmla="*/ 203200 w 382954"/>
                <a:gd name="connsiteY2" fmla="*/ 664308 h 3329354"/>
                <a:gd name="connsiteX3" fmla="*/ 117231 w 382954"/>
                <a:gd name="connsiteY3" fmla="*/ 1508369 h 3329354"/>
                <a:gd name="connsiteX4" fmla="*/ 0 w 382954"/>
                <a:gd name="connsiteY4" fmla="*/ 3329354 h 3329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54" h="3329354">
                  <a:moveTo>
                    <a:pt x="382954" y="0"/>
                  </a:moveTo>
                  <a:cubicBezTo>
                    <a:pt x="347133" y="85318"/>
                    <a:pt x="311313" y="170636"/>
                    <a:pt x="281354" y="281354"/>
                  </a:cubicBezTo>
                  <a:cubicBezTo>
                    <a:pt x="251395" y="392072"/>
                    <a:pt x="230554" y="459806"/>
                    <a:pt x="203200" y="664308"/>
                  </a:cubicBezTo>
                  <a:cubicBezTo>
                    <a:pt x="175846" y="868810"/>
                    <a:pt x="151098" y="1064195"/>
                    <a:pt x="117231" y="1508369"/>
                  </a:cubicBezTo>
                  <a:cubicBezTo>
                    <a:pt x="83364" y="1952543"/>
                    <a:pt x="14328" y="3034975"/>
                    <a:pt x="0" y="332935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7" name="图片 26">
            <a:extLst>
              <a:ext uri="{FF2B5EF4-FFF2-40B4-BE49-F238E27FC236}">
                <a16:creationId xmlns:a16="http://schemas.microsoft.com/office/drawing/2014/main" id="{F7E6AC0A-E170-4B30-8B72-88639B4FA942}"/>
              </a:ext>
            </a:extLst>
          </p:cNvPr>
          <p:cNvPicPr>
            <a:picLocks noChangeAspect="1"/>
          </p:cNvPicPr>
          <p:nvPr/>
        </p:nvPicPr>
        <p:blipFill>
          <a:blip r:embed="rId4"/>
          <a:stretch>
            <a:fillRect/>
          </a:stretch>
        </p:blipFill>
        <p:spPr>
          <a:xfrm>
            <a:off x="7336861" y="5543883"/>
            <a:ext cx="3395916" cy="414000"/>
          </a:xfrm>
          <a:prstGeom prst="rect">
            <a:avLst/>
          </a:prstGeom>
        </p:spPr>
      </p:pic>
      <p:pic>
        <p:nvPicPr>
          <p:cNvPr id="34" name="图片 33">
            <a:extLst>
              <a:ext uri="{FF2B5EF4-FFF2-40B4-BE49-F238E27FC236}">
                <a16:creationId xmlns:a16="http://schemas.microsoft.com/office/drawing/2014/main" id="{56B9F852-204A-43B6-BFBF-028B66B1AB84}"/>
              </a:ext>
            </a:extLst>
          </p:cNvPr>
          <p:cNvPicPr>
            <a:picLocks noChangeAspect="1"/>
          </p:cNvPicPr>
          <p:nvPr/>
        </p:nvPicPr>
        <p:blipFill>
          <a:blip r:embed="rId5">
            <a:duotone>
              <a:prstClr val="black"/>
              <a:srgbClr val="E2DEFE">
                <a:tint val="45000"/>
                <a:satMod val="400000"/>
              </a:srgbClr>
            </a:duotone>
          </a:blip>
          <a:stretch>
            <a:fillRect/>
          </a:stretch>
        </p:blipFill>
        <p:spPr>
          <a:xfrm>
            <a:off x="1029393" y="2265534"/>
            <a:ext cx="3973091" cy="1080000"/>
          </a:xfrm>
          <a:prstGeom prst="rect">
            <a:avLst/>
          </a:prstGeom>
        </p:spPr>
      </p:pic>
      <p:sp>
        <p:nvSpPr>
          <p:cNvPr id="51" name="弧形 50">
            <a:extLst>
              <a:ext uri="{FF2B5EF4-FFF2-40B4-BE49-F238E27FC236}">
                <a16:creationId xmlns:a16="http://schemas.microsoft.com/office/drawing/2014/main" id="{E145B899-64AF-4005-A3BB-3847A0145D72}"/>
              </a:ext>
            </a:extLst>
          </p:cNvPr>
          <p:cNvSpPr/>
          <p:nvPr/>
        </p:nvSpPr>
        <p:spPr>
          <a:xfrm>
            <a:off x="2105888" y="2756634"/>
            <a:ext cx="5727347" cy="3675258"/>
          </a:xfrm>
          <a:prstGeom prst="arc">
            <a:avLst>
              <a:gd name="adj1" fmla="val 16267821"/>
              <a:gd name="adj2" fmla="val 21252769"/>
            </a:avLst>
          </a:prstGeom>
          <a:ln w="57150">
            <a:solidFill>
              <a:srgbClr val="FF0000"/>
            </a:solidFill>
            <a:headEnd type="stealth"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nvGrpSpPr>
          <p:cNvPr id="55" name="组合 54">
            <a:extLst>
              <a:ext uri="{FF2B5EF4-FFF2-40B4-BE49-F238E27FC236}">
                <a16:creationId xmlns:a16="http://schemas.microsoft.com/office/drawing/2014/main" id="{3E8E2A85-4CA6-4704-A45E-F9B93CC60970}"/>
              </a:ext>
            </a:extLst>
          </p:cNvPr>
          <p:cNvGrpSpPr/>
          <p:nvPr/>
        </p:nvGrpSpPr>
        <p:grpSpPr>
          <a:xfrm>
            <a:off x="792856" y="4279473"/>
            <a:ext cx="5998849" cy="1854680"/>
            <a:chOff x="792856" y="3793333"/>
            <a:chExt cx="5998849" cy="1854680"/>
          </a:xfrm>
        </p:grpSpPr>
        <p:pic>
          <p:nvPicPr>
            <p:cNvPr id="53" name="图片 52">
              <a:extLst>
                <a:ext uri="{FF2B5EF4-FFF2-40B4-BE49-F238E27FC236}">
                  <a16:creationId xmlns:a16="http://schemas.microsoft.com/office/drawing/2014/main" id="{ABEB34C1-5E00-48A4-B1AA-788501A1D805}"/>
                </a:ext>
              </a:extLst>
            </p:cNvPr>
            <p:cNvPicPr>
              <a:picLocks noChangeAspect="1"/>
            </p:cNvPicPr>
            <p:nvPr/>
          </p:nvPicPr>
          <p:blipFill>
            <a:blip r:embed="rId6">
              <a:duotone>
                <a:prstClr val="black"/>
                <a:srgbClr val="E2DEFD">
                  <a:tint val="45000"/>
                  <a:satMod val="400000"/>
                </a:srgbClr>
              </a:duotone>
            </a:blip>
            <a:stretch>
              <a:fillRect/>
            </a:stretch>
          </p:blipFill>
          <p:spPr>
            <a:xfrm>
              <a:off x="1028084" y="4420150"/>
              <a:ext cx="3974400" cy="1227863"/>
            </a:xfrm>
            <a:prstGeom prst="rect">
              <a:avLst/>
            </a:prstGeom>
          </p:spPr>
        </p:pic>
        <p:sp>
          <p:nvSpPr>
            <p:cNvPr id="54" name="텍스트 개체 틀 2">
              <a:extLst>
                <a:ext uri="{FF2B5EF4-FFF2-40B4-BE49-F238E27FC236}">
                  <a16:creationId xmlns:a16="http://schemas.microsoft.com/office/drawing/2014/main" id="{2E5062FD-7736-4A53-A781-A402F429A65C}"/>
                </a:ext>
              </a:extLst>
            </p:cNvPr>
            <p:cNvSpPr txBox="1">
              <a:spLocks/>
            </p:cNvSpPr>
            <p:nvPr/>
          </p:nvSpPr>
          <p:spPr>
            <a:xfrm>
              <a:off x="792856" y="3793333"/>
              <a:ext cx="5998849" cy="522098"/>
            </a:xfrm>
            <a:prstGeom prst="rect">
              <a:avLst/>
            </a:prstGeom>
          </p:spPr>
          <p:txBody>
            <a:bodyPr>
              <a:normAutofit/>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Inverse probability estimate</a:t>
              </a:r>
              <a:endParaRPr lang="en-US" sz="3000" b="1" dirty="0"/>
            </a:p>
          </p:txBody>
        </p:sp>
      </p:grpSp>
    </p:spTree>
    <p:extLst>
      <p:ext uri="{BB962C8B-B14F-4D97-AF65-F5344CB8AC3E}">
        <p14:creationId xmlns:p14="http://schemas.microsoft.com/office/powerpoint/2010/main" val="247400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Lst>
  </p:timing>
</p:sld>
</file>

<file path=ppt/theme/theme1.xml><?xml version="1.0" encoding="utf-8"?>
<a:theme xmlns:a="http://schemas.openxmlformats.org/drawingml/2006/main" name="Pacific Graphics 2023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solidFill>
          <a:srgbClr val="DF7F7F">
            <a:alpha val="75000"/>
          </a:srgbClr>
        </a:solidFill>
        <a:ln>
          <a:solidFill>
            <a:srgbClr val="C00000"/>
          </a:solidFill>
        </a:ln>
      </a:spPr>
      <a:bodyPr/>
      <a:lstStyle/>
      <a:style>
        <a:lnRef idx="2">
          <a:schemeClr val="accent1">
            <a:shade val="15000"/>
          </a:schemeClr>
        </a:lnRef>
        <a:fillRef idx="1">
          <a:schemeClr val="accent1"/>
        </a:fillRef>
        <a:effectRef idx="0">
          <a:schemeClr val="accent1"/>
        </a:effectRef>
        <a:fontRef idx="minor">
          <a:schemeClr val="lt1"/>
        </a:fontRef>
      </a:style>
    </a:lnDef>
    <a:txDef>
      <a:spPr>
        <a:noFill/>
      </a:spPr>
      <a:bodyPr wrap="square" rtlCol="0">
        <a:spAutoFit/>
      </a:bodyPr>
      <a:lstStyle>
        <a:defPPr algn="l">
          <a:defRPr sz="3200" dirty="0" smtClean="0">
            <a:solidFill>
              <a:srgbClr val="1B1464"/>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33942</TotalTime>
  <Words>3051</Words>
  <Application>Microsoft Office PowerPoint</Application>
  <PresentationFormat>宽屏</PresentationFormat>
  <Paragraphs>350</Paragraphs>
  <Slides>37</Slides>
  <Notes>37</Notes>
  <HiddenSlides>0</HiddenSlides>
  <MMClips>7</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Malgun Gothic</vt:lpstr>
      <vt:lpstr>Söhne</vt:lpstr>
      <vt:lpstr>等线</vt:lpstr>
      <vt:lpstr>等线 Light</vt:lpstr>
      <vt:lpstr>Arial</vt:lpstr>
      <vt:lpstr>Arial Narrow</vt:lpstr>
      <vt:lpstr>Bahnschrift Light</vt:lpstr>
      <vt:lpstr>Calibri</vt:lpstr>
      <vt:lpstr>Cambria Math</vt:lpstr>
      <vt:lpstr>Times New Roman</vt:lpstr>
      <vt:lpstr>Wingdings</vt:lpstr>
      <vt:lpstr>Wingdings 2</vt:lpstr>
      <vt:lpstr>Pacific Graphics 2023 Theme</vt:lpstr>
      <vt:lpstr>Efficient Caustics Rendering via Spatial and Temporal Path Reuse</vt:lpstr>
      <vt:lpstr>Background</vt:lpstr>
      <vt:lpstr>Caustics are everywhere</vt:lpstr>
      <vt:lpstr>Let’s define caustics</vt:lpstr>
      <vt:lpstr>Prior work: specular manifold </vt:lpstr>
      <vt:lpstr>Specular Manifold Sampling     [Zeltner et al. 2020]</vt:lpstr>
      <vt:lpstr>Specular Manifold Sampling     [Zeltner et al. 2020]</vt:lpstr>
      <vt:lpstr>Specular Manifold Sampling     [Zeltner et al. 2020]</vt:lpstr>
      <vt:lpstr>Specular Manifold Sampling     [Zeltner et al. 2020]</vt:lpstr>
      <vt:lpstr>Specular Manifold Sampling     [Zeltner et al. 2020]</vt:lpstr>
      <vt:lpstr>Specular Manifold Sampling     [Zeltner et al. 2020]</vt:lpstr>
      <vt:lpstr>Problem analysis</vt:lpstr>
      <vt:lpstr>Problem analysis</vt:lpstr>
      <vt:lpstr>Our method</vt:lpstr>
      <vt:lpstr>Our goal</vt:lpstr>
      <vt:lpstr>Observation </vt:lpstr>
      <vt:lpstr>PowerPoint 演示文稿</vt:lpstr>
      <vt:lpstr>Key idea</vt:lpstr>
      <vt:lpstr>Key idea</vt:lpstr>
      <vt:lpstr>Overview</vt:lpstr>
      <vt:lpstr>First phase: generate specular path samples</vt:lpstr>
      <vt:lpstr>First phase: generate specular path samples</vt:lpstr>
      <vt:lpstr>Second phase: spatial reuse</vt:lpstr>
      <vt:lpstr>Second phase: temporal reuse</vt:lpstr>
      <vt:lpstr>Result</vt:lpstr>
      <vt:lpstr>Comparison of the average number of Newton iterations</vt:lpstr>
      <vt:lpstr>Equal time comparison: refractive sphere</vt:lpstr>
      <vt:lpstr>Equal time comparison: refractive sphere</vt:lpstr>
      <vt:lpstr>Equal time comparison: double refractive slab</vt:lpstr>
      <vt:lpstr>Equal time comparison: double refractive slab</vt:lpstr>
      <vt:lpstr>Spatial reuse size</vt:lpstr>
      <vt:lpstr>Increasing roughness</vt:lpstr>
      <vt:lpstr>Moving light source</vt:lpstr>
      <vt:lpstr>Deformation of specular geometry</vt:lpstr>
      <vt:lpstr>Conclusion</vt:lpstr>
      <vt:lpstr>Conclusion</vt:lpstr>
      <vt:lpstr>Efficient Caustics Rendering via Spatial and Temporal Path Reuse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Motion Lab - Mocap</dc:creator>
  <cp:lastModifiedBy>xiaofeng xu</cp:lastModifiedBy>
  <cp:revision>562</cp:revision>
  <dcterms:created xsi:type="dcterms:W3CDTF">2023-09-01T07:46:09Z</dcterms:created>
  <dcterms:modified xsi:type="dcterms:W3CDTF">2023-11-23T04:48:04Z</dcterms:modified>
</cp:coreProperties>
</file>